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82" r:id="rId2"/>
    <p:sldId id="256" r:id="rId3"/>
    <p:sldId id="257" r:id="rId4"/>
    <p:sldId id="286" r:id="rId5"/>
    <p:sldId id="258" r:id="rId6"/>
    <p:sldId id="259" r:id="rId7"/>
    <p:sldId id="338" r:id="rId8"/>
    <p:sldId id="283" r:id="rId9"/>
    <p:sldId id="284" r:id="rId10"/>
    <p:sldId id="285" r:id="rId11"/>
    <p:sldId id="293" r:id="rId12"/>
    <p:sldId id="260" r:id="rId13"/>
    <p:sldId id="261" r:id="rId14"/>
    <p:sldId id="262" r:id="rId15"/>
    <p:sldId id="280" r:id="rId16"/>
    <p:sldId id="302" r:id="rId17"/>
    <p:sldId id="281" r:id="rId18"/>
    <p:sldId id="296" r:id="rId19"/>
    <p:sldId id="294" r:id="rId20"/>
    <p:sldId id="277" r:id="rId21"/>
    <p:sldId id="310" r:id="rId22"/>
    <p:sldId id="311" r:id="rId23"/>
    <p:sldId id="312" r:id="rId24"/>
    <p:sldId id="313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14" r:id="rId33"/>
    <p:sldId id="315" r:id="rId34"/>
    <p:sldId id="316" r:id="rId35"/>
    <p:sldId id="337" r:id="rId36"/>
    <p:sldId id="317" r:id="rId37"/>
    <p:sldId id="318" r:id="rId38"/>
    <p:sldId id="319" r:id="rId39"/>
    <p:sldId id="340" r:id="rId40"/>
    <p:sldId id="320" r:id="rId41"/>
    <p:sldId id="321" r:id="rId42"/>
    <p:sldId id="322" r:id="rId43"/>
    <p:sldId id="323" r:id="rId44"/>
    <p:sldId id="333" r:id="rId45"/>
    <p:sldId id="324" r:id="rId46"/>
    <p:sldId id="325" r:id="rId47"/>
    <p:sldId id="343" r:id="rId48"/>
    <p:sldId id="341" r:id="rId49"/>
    <p:sldId id="342" r:id="rId50"/>
    <p:sldId id="339" r:id="rId51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>
        <p:scale>
          <a:sx n="64" d="100"/>
          <a:sy n="64" d="100"/>
        </p:scale>
        <p:origin x="57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ownloads\GCdataSpreadsheet2_NoWeek4.xls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ownloads\GCdataSpreadsheet2_NoWeek4.xls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ownloads\GCdataSpreadsheet2_NoWeek4.xls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ownloads\GCdataSpreadsheet2_NoWeek4.xls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ownloads\GCdataSpreadsheet9D_Noweek4.xls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ownloads\GCdataSpreadsheet9D_Noweek4.xls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ownloads\GCdataSpreadsheet9D_Noweek4.xls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esktop\Research\Research\Spreadsheets\GCdataSpreadsheet9D_Noweek4.xls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esktop\Research\Research\Spreadsheets\GCdataSpreadsheet9D_Noweek4.xls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esktop\Research\Research\Spreadsheets\GCdataSpreadsheet9D_Noweek4.xls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ownloads\GCdataSpreadsheet2_NoWeek4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ownloads\GCdataSpreadsheet2_NoWeek4.xls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ownloads\GCdataSpreadsheet2_NoWeek4.xls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ownloads\GCdataSpreadsheet2_NoWeek4.xls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ownloads\GCdataSpreadsheet2_NoWeek4.xls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ownloads\GCdataSpreadsheet2_NoWeek4.xls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ownloads\GCdataSpreadsheet2_NoWeek4.xls" TargetMode="Externa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mma\Desktop\School\Research\Column%20Nitrate%20Assay%20Results%20Master%20with%20graph_05181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mma\Desktop\School\Research\Column%20Nitrate%20Assay%20Results%20Master%20with%20graph_051817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ownloads\GCdataSpreadsheet2_NoWeek4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ownloads\GCdataSpreadsheet2_NoWeek4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ownloads\GCdataSpreadsheet2_NoWeek4.xls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ownloads\GCdataSpreadsheet2_NoWeek4.xls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ownloads\GCdataSpreadsheet2_NoWeek4.xls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ownloads\GCdataSpreadsheet2_NoWeek4.xls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arrett\Downloads\GCdataSpreadsheet2_NoWeek4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r>
              <a:rPr lang="en-US" dirty="0" smtClean="0"/>
              <a:t>11A (w/KB1 inoculum)</a:t>
            </a:r>
            <a:endParaRPr lang="en-US" dirty="0"/>
          </a:p>
        </c:rich>
      </c:tx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8.1481481481481488E-2"/>
          <c:y val="4.1830424235997803E-2"/>
          <c:w val="0.8730537810132224"/>
          <c:h val="0.82091505463776659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FID'!$D$29:$D$38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FID'!$I$29:$I$38</c:f>
              <c:numCache>
                <c:formatCode>0.00</c:formatCode>
                <c:ptCount val="10"/>
                <c:pt idx="0">
                  <c:v>0.61611374407582942</c:v>
                </c:pt>
                <c:pt idx="1">
                  <c:v>0.79383886255924185</c:v>
                </c:pt>
                <c:pt idx="2">
                  <c:v>0.81753554502369663</c:v>
                </c:pt>
                <c:pt idx="3">
                  <c:v>0.24348341232227491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0.15343601895734599</c:v>
                </c:pt>
                <c:pt idx="9">
                  <c:v>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FID'!$D$29:$D$38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FID'!$K$29:$K$38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1.2947688813890772</c:v>
                </c:pt>
                <c:pt idx="4">
                  <c:v>1.0298222649781577</c:v>
                </c:pt>
                <c:pt idx="5">
                  <c:v>1.0077433802772477</c:v>
                </c:pt>
                <c:pt idx="6">
                  <c:v>1.0282452017852355</c:v>
                </c:pt>
                <c:pt idx="7">
                  <c:v>1.0172057594347805</c:v>
                </c:pt>
                <c:pt idx="8">
                  <c:v>1.0077433802772477</c:v>
                </c:pt>
                <c:pt idx="9">
                  <c:v>0.909965462316075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FID'!$D$29:$D$38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FID'!$M$29:$M$38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4.0992000000000001E-2</c:v>
                </c:pt>
                <c:pt idx="4">
                  <c:v>9.6959999999999991E-2</c:v>
                </c:pt>
                <c:pt idx="5">
                  <c:v>0.13055999999999998</c:v>
                </c:pt>
                <c:pt idx="6">
                  <c:v>0.14784</c:v>
                </c:pt>
                <c:pt idx="7">
                  <c:v>0.25919999999999999</c:v>
                </c:pt>
                <c:pt idx="8">
                  <c:v>0.16703999999999999</c:v>
                </c:pt>
                <c:pt idx="9">
                  <c:v>9.3023999999999982E-2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FID'!$D$29:$D$38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FID'!$P$29:$P$38</c:f>
              <c:numCache>
                <c:formatCode>0.00</c:formatCode>
                <c:ptCount val="10"/>
                <c:pt idx="0">
                  <c:v>0</c:v>
                </c:pt>
                <c:pt idx="1">
                  <c:v>4.1434737744706206E-2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3.4444169924571625E-3</c:v>
                </c:pt>
                <c:pt idx="8">
                  <c:v>0</c:v>
                </c:pt>
                <c:pt idx="9">
                  <c:v>1.5419942738384176E-2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8142616"/>
        <c:axId val="488147712"/>
      </c:scatterChart>
      <c:valAx>
        <c:axId val="488142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0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488147712"/>
        <c:crosses val="autoZero"/>
        <c:crossBetween val="midCat"/>
      </c:valAx>
      <c:valAx>
        <c:axId val="488147712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0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488142616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000" b="1" dirty="0" smtClean="0"/>
              <a:t>17C</a:t>
            </a:r>
            <a:endParaRPr lang="en-US" sz="2000" b="1" dirty="0"/>
          </a:p>
        </c:rich>
      </c:tx>
      <c:layout>
        <c:manualLayout>
          <c:xMode val="edge"/>
          <c:yMode val="edge"/>
          <c:x val="0.43228947655216238"/>
          <c:y val="0.28000000000000003"/>
        </c:manualLayout>
      </c:layout>
      <c:overlay val="1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8.2962962962962961E-2"/>
          <c:y val="4.0683464566929131E-2"/>
          <c:w val="0.87050479645962209"/>
          <c:h val="0.81281049868766408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FID'!$D$297:$D$306</c:f>
              <c:numCache>
                <c:formatCode>General</c:formatCode>
                <c:ptCount val="10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FID'!$I$297:$I$306</c:f>
              <c:numCache>
                <c:formatCode>0.00</c:formatCode>
                <c:ptCount val="10"/>
                <c:pt idx="0">
                  <c:v>1.0189573459715642</c:v>
                </c:pt>
                <c:pt idx="1">
                  <c:v>1.0011848341232228</c:v>
                </c:pt>
                <c:pt idx="2">
                  <c:v>1.0367298578199053</c:v>
                </c:pt>
                <c:pt idx="3">
                  <c:v>0.94786729857819918</c:v>
                </c:pt>
                <c:pt idx="4">
                  <c:v>1.0308056872037916</c:v>
                </c:pt>
                <c:pt idx="5">
                  <c:v>0.98341232227488162</c:v>
                </c:pt>
                <c:pt idx="6">
                  <c:v>0.98933649289099534</c:v>
                </c:pt>
                <c:pt idx="7">
                  <c:v>0.91824644549763046</c:v>
                </c:pt>
                <c:pt idx="8">
                  <c:v>0.98933649289099534</c:v>
                </c:pt>
                <c:pt idx="9">
                  <c:v>1.0011848341232228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FID'!$D$297:$D$306</c:f>
              <c:numCache>
                <c:formatCode>General</c:formatCode>
                <c:ptCount val="10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FID'!$K$297:$K$306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FID'!$D$297:$D$306</c:f>
              <c:numCache>
                <c:formatCode>General</c:formatCode>
                <c:ptCount val="10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FID'!$M$297:$M$306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FID'!$D$297:$D$306</c:f>
              <c:numCache>
                <c:formatCode>General</c:formatCode>
                <c:ptCount val="10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FID'!$P$297:$P$306</c:f>
              <c:numCache>
                <c:formatCode>0.00</c:formatCode>
                <c:ptCount val="10"/>
                <c:pt idx="0">
                  <c:v>0</c:v>
                </c:pt>
                <c:pt idx="1">
                  <c:v>1.4504338221401892E-2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149744"/>
        <c:axId val="500150136"/>
      </c:scatterChart>
      <c:valAx>
        <c:axId val="5001497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50136"/>
        <c:crosses val="autoZero"/>
        <c:crossBetween val="midCat"/>
      </c:valAx>
      <c:valAx>
        <c:axId val="500150136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49744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000" b="1" dirty="0" smtClean="0"/>
              <a:t>17B</a:t>
            </a:r>
            <a:endParaRPr lang="en-US" sz="2000" b="1" dirty="0"/>
          </a:p>
        </c:rich>
      </c:tx>
      <c:layout>
        <c:manualLayout>
          <c:xMode val="edge"/>
          <c:yMode val="edge"/>
          <c:x val="0.43477987421383646"/>
          <c:y val="0"/>
        </c:manualLayout>
      </c:layout>
      <c:overlay val="1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8.2962962962962961E-2"/>
          <c:y val="4.0683464566929131E-2"/>
          <c:w val="0.78518518518518521"/>
          <c:h val="0.81281049868766408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FID'!$D$283:$D$293</c:f>
              <c:numCache>
                <c:formatCode>General</c:formatCode>
                <c:ptCount val="11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FID'!$I$283:$I$293</c:f>
              <c:numCache>
                <c:formatCode>0.00</c:formatCode>
                <c:ptCount val="11"/>
                <c:pt idx="0">
                  <c:v>1.075829383886256</c:v>
                </c:pt>
                <c:pt idx="1">
                  <c:v>1.0426540284360191</c:v>
                </c:pt>
                <c:pt idx="2">
                  <c:v>1.0248815165876779</c:v>
                </c:pt>
                <c:pt idx="3">
                  <c:v>0.92417061611374418</c:v>
                </c:pt>
                <c:pt idx="4">
                  <c:v>1.0071090047393365</c:v>
                </c:pt>
                <c:pt idx="5">
                  <c:v>0.99526066350710907</c:v>
                </c:pt>
                <c:pt idx="6">
                  <c:v>0.95971563981042662</c:v>
                </c:pt>
                <c:pt idx="7">
                  <c:v>0.88270142180094813</c:v>
                </c:pt>
                <c:pt idx="8">
                  <c:v>0.94786729857819918</c:v>
                </c:pt>
                <c:pt idx="9">
                  <c:v>0.97156398104265418</c:v>
                </c:pt>
                <c:pt idx="10">
                  <c:v>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FID'!$D$283:$D$293</c:f>
              <c:numCache>
                <c:formatCode>General</c:formatCode>
                <c:ptCount val="11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FID'!$K$283:$K$293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FID'!$D$283:$D$293</c:f>
              <c:numCache>
                <c:formatCode>General</c:formatCode>
                <c:ptCount val="11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FID'!$M$283:$M$293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FID'!$D$283:$D$293</c:f>
              <c:numCache>
                <c:formatCode>General</c:formatCode>
                <c:ptCount val="11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FID'!$P$283:$P$293</c:f>
              <c:numCache>
                <c:formatCode>0.00</c:formatCode>
                <c:ptCount val="11"/>
                <c:pt idx="0">
                  <c:v>0</c:v>
                </c:pt>
                <c:pt idx="1">
                  <c:v>1.0812853343409827E-2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153664"/>
        <c:axId val="500152880"/>
      </c:scatterChart>
      <c:valAx>
        <c:axId val="5001536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52880"/>
        <c:crosses val="autoZero"/>
        <c:crossBetween val="midCat"/>
      </c:valAx>
      <c:valAx>
        <c:axId val="500152880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53664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79208290001485659"/>
          <c:y val="0.24272965879265093"/>
          <c:w val="0.16000742831674342"/>
          <c:h val="0.48157690288713906"/>
        </c:manualLayout>
      </c:layout>
      <c:overlay val="0"/>
      <c:spPr>
        <a:noFill/>
        <a:ln w="25400">
          <a:noFill/>
        </a:ln>
      </c:spPr>
      <c:txPr>
        <a:bodyPr/>
        <a:lstStyle/>
        <a:p>
          <a:pPr>
            <a:defRPr sz="775" b="0" i="0" u="none" strike="noStrike" baseline="0">
              <a:solidFill>
                <a:srgbClr val="333333"/>
              </a:solidFill>
              <a:latin typeface="Calibri"/>
              <a:ea typeface="Calibri"/>
              <a:cs typeface="Calibri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r>
              <a:rPr lang="en-US" dirty="0" smtClean="0"/>
              <a:t>12C</a:t>
            </a:r>
            <a:endParaRPr lang="en-US" dirty="0"/>
          </a:p>
        </c:rich>
      </c:tx>
      <c:layout>
        <c:manualLayout>
          <c:xMode val="edge"/>
          <c:yMode val="edge"/>
          <c:x val="0.468907294607042"/>
          <c:y val="3.9157768808833003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8.2962962962962961E-2"/>
          <c:y val="3.9826842496354008E-2"/>
          <c:w val="0.87323552716287822"/>
          <c:h val="0.81462188086788412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FID'!$D$96:$D$105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FID'!$I$96:$I$105</c:f>
              <c:numCache>
                <c:formatCode>0.00</c:formatCode>
                <c:ptCount val="10"/>
                <c:pt idx="0">
                  <c:v>0.89454976303317546</c:v>
                </c:pt>
                <c:pt idx="1">
                  <c:v>1.0248815165876779</c:v>
                </c:pt>
                <c:pt idx="2">
                  <c:v>1.0248815165876779</c:v>
                </c:pt>
                <c:pt idx="3">
                  <c:v>2.6125592417061614E-2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FID'!$D$96:$D$105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FID'!$K$96:$K$105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1.1212919301676418</c:v>
                </c:pt>
                <c:pt idx="4">
                  <c:v>0.65921241464145464</c:v>
                </c:pt>
                <c:pt idx="5">
                  <c:v>9.1453894557554913E-2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FID'!$D$96:$D$105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FID'!$M$96:$M$105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0.49631999999999998</c:v>
                </c:pt>
                <c:pt idx="4">
                  <c:v>0.89663999999999999</c:v>
                </c:pt>
                <c:pt idx="5">
                  <c:v>0.95039999999999991</c:v>
                </c:pt>
                <c:pt idx="6">
                  <c:v>0.15647999999999998</c:v>
                </c:pt>
                <c:pt idx="7">
                  <c:v>0</c:v>
                </c:pt>
                <c:pt idx="8">
                  <c:v>2.1955199999999998E-2</c:v>
                </c:pt>
                <c:pt idx="9">
                  <c:v>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FID'!$D$96:$D$105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FID'!$P$96:$P$105</c:f>
              <c:numCache>
                <c:formatCode>0.00</c:formatCode>
                <c:ptCount val="10"/>
                <c:pt idx="0">
                  <c:v>0</c:v>
                </c:pt>
                <c:pt idx="1">
                  <c:v>0.14475271411338964</c:v>
                </c:pt>
                <c:pt idx="2">
                  <c:v>0</c:v>
                </c:pt>
                <c:pt idx="3">
                  <c:v>0</c:v>
                </c:pt>
                <c:pt idx="4">
                  <c:v>6.4600985364861127E-2</c:v>
                </c:pt>
                <c:pt idx="5">
                  <c:v>0.57406949874286051</c:v>
                </c:pt>
                <c:pt idx="6">
                  <c:v>1.0028049471710727</c:v>
                </c:pt>
                <c:pt idx="7">
                  <c:v>1.0652985888063715</c:v>
                </c:pt>
                <c:pt idx="8">
                  <c:v>1.1554057000014533</c:v>
                </c:pt>
                <c:pt idx="9">
                  <c:v>1.0870986963535687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145824"/>
        <c:axId val="500147392"/>
      </c:scatterChart>
      <c:valAx>
        <c:axId val="5001458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1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47392"/>
        <c:crosses val="autoZero"/>
        <c:crossBetween val="midCat"/>
      </c:valAx>
      <c:valAx>
        <c:axId val="500147392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1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45824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r>
              <a:rPr lang="en-US" dirty="0" smtClean="0"/>
              <a:t>8A</a:t>
            </a:r>
            <a:endParaRPr lang="en-US" dirty="0"/>
          </a:p>
        </c:rich>
      </c:tx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2000000000000001"/>
          <c:y val="0.17647058823529402"/>
          <c:w val="0.84082454315852029"/>
          <c:h val="0.69063180827886728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FID'!$D$333:$D$342</c:f>
              <c:numCache>
                <c:formatCode>General</c:formatCode>
                <c:ptCount val="10"/>
                <c:pt idx="0">
                  <c:v>2</c:v>
                </c:pt>
                <c:pt idx="1">
                  <c:v>9</c:v>
                </c:pt>
                <c:pt idx="2">
                  <c:v>18</c:v>
                </c:pt>
                <c:pt idx="3">
                  <c:v>31</c:v>
                </c:pt>
                <c:pt idx="4">
                  <c:v>38</c:v>
                </c:pt>
                <c:pt idx="5">
                  <c:v>45</c:v>
                </c:pt>
                <c:pt idx="6">
                  <c:v>52</c:v>
                </c:pt>
                <c:pt idx="7">
                  <c:v>60</c:v>
                </c:pt>
                <c:pt idx="8">
                  <c:v>67</c:v>
                </c:pt>
                <c:pt idx="9">
                  <c:v>73</c:v>
                </c:pt>
              </c:numCache>
            </c:numRef>
          </c:xVal>
          <c:yVal>
            <c:numRef>
              <c:f>'GC FID'!$I$333:$I$342</c:f>
              <c:numCache>
                <c:formatCode>0.00</c:formatCode>
                <c:ptCount val="10"/>
                <c:pt idx="0">
                  <c:v>0.92417061611374418</c:v>
                </c:pt>
                <c:pt idx="1">
                  <c:v>0.82345971563981057</c:v>
                </c:pt>
                <c:pt idx="2">
                  <c:v>0.98933649289099534</c:v>
                </c:pt>
                <c:pt idx="3">
                  <c:v>1.0248815165876779</c:v>
                </c:pt>
                <c:pt idx="4">
                  <c:v>0.93601895734597163</c:v>
                </c:pt>
                <c:pt idx="5">
                  <c:v>0.92417061611374418</c:v>
                </c:pt>
                <c:pt idx="6">
                  <c:v>0.69312796208530814</c:v>
                </c:pt>
                <c:pt idx="7">
                  <c:v>0.81753554502369663</c:v>
                </c:pt>
                <c:pt idx="8">
                  <c:v>0.70497630331753558</c:v>
                </c:pt>
                <c:pt idx="9">
                  <c:v>0.91824644549763046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FID'!$D$333:$D$342</c:f>
              <c:numCache>
                <c:formatCode>General</c:formatCode>
                <c:ptCount val="10"/>
                <c:pt idx="0">
                  <c:v>2</c:v>
                </c:pt>
                <c:pt idx="1">
                  <c:v>9</c:v>
                </c:pt>
                <c:pt idx="2">
                  <c:v>18</c:v>
                </c:pt>
                <c:pt idx="3">
                  <c:v>31</c:v>
                </c:pt>
                <c:pt idx="4">
                  <c:v>38</c:v>
                </c:pt>
                <c:pt idx="5">
                  <c:v>45</c:v>
                </c:pt>
                <c:pt idx="6">
                  <c:v>52</c:v>
                </c:pt>
                <c:pt idx="7">
                  <c:v>60</c:v>
                </c:pt>
                <c:pt idx="8">
                  <c:v>67</c:v>
                </c:pt>
                <c:pt idx="9">
                  <c:v>73</c:v>
                </c:pt>
              </c:numCache>
            </c:numRef>
          </c:xVal>
          <c:yVal>
            <c:numRef>
              <c:f>'GC FID'!$K$333:$K$342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FID'!$D$333:$D$342</c:f>
              <c:numCache>
                <c:formatCode>General</c:formatCode>
                <c:ptCount val="10"/>
                <c:pt idx="0">
                  <c:v>2</c:v>
                </c:pt>
                <c:pt idx="1">
                  <c:v>9</c:v>
                </c:pt>
                <c:pt idx="2">
                  <c:v>18</c:v>
                </c:pt>
                <c:pt idx="3">
                  <c:v>31</c:v>
                </c:pt>
                <c:pt idx="4">
                  <c:v>38</c:v>
                </c:pt>
                <c:pt idx="5">
                  <c:v>45</c:v>
                </c:pt>
                <c:pt idx="6">
                  <c:v>52</c:v>
                </c:pt>
                <c:pt idx="7">
                  <c:v>60</c:v>
                </c:pt>
                <c:pt idx="8">
                  <c:v>67</c:v>
                </c:pt>
                <c:pt idx="9">
                  <c:v>73</c:v>
                </c:pt>
              </c:numCache>
            </c:numRef>
          </c:xVal>
          <c:yVal>
            <c:numRef>
              <c:f>'GC FID'!$M$333:$M$342</c:f>
              <c:numCache>
                <c:formatCode>General</c:formatCode>
                <c:ptCount val="10"/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FID'!$D$333:$D$341</c:f>
              <c:numCache>
                <c:formatCode>General</c:formatCode>
                <c:ptCount val="9"/>
                <c:pt idx="0">
                  <c:v>2</c:v>
                </c:pt>
                <c:pt idx="1">
                  <c:v>9</c:v>
                </c:pt>
                <c:pt idx="2">
                  <c:v>18</c:v>
                </c:pt>
                <c:pt idx="3">
                  <c:v>31</c:v>
                </c:pt>
                <c:pt idx="4">
                  <c:v>38</c:v>
                </c:pt>
                <c:pt idx="5">
                  <c:v>45</c:v>
                </c:pt>
                <c:pt idx="6">
                  <c:v>52</c:v>
                </c:pt>
                <c:pt idx="7">
                  <c:v>60</c:v>
                </c:pt>
                <c:pt idx="8">
                  <c:v>67</c:v>
                </c:pt>
              </c:numCache>
            </c:numRef>
          </c:xVal>
          <c:yVal>
            <c:numRef>
              <c:f>'GC FID'!$P$333:$P$341</c:f>
              <c:numCache>
                <c:formatCode>General</c:formatCode>
                <c:ptCount val="9"/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153272"/>
        <c:axId val="500146608"/>
      </c:scatterChart>
      <c:valAx>
        <c:axId val="5001532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0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46608"/>
        <c:crosses val="autoZero"/>
        <c:crossBetween val="midCat"/>
      </c:valAx>
      <c:valAx>
        <c:axId val="500146608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0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53272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r>
              <a:rPr lang="en-US" dirty="0" smtClean="0"/>
              <a:t>8B</a:t>
            </a:r>
            <a:endParaRPr lang="en-US" dirty="0"/>
          </a:p>
        </c:rich>
      </c:tx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9.7777777777777838E-2"/>
          <c:y val="9.5860566448801726E-2"/>
          <c:w val="0.8634100926063486"/>
          <c:h val="0.75816993464052318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FID'!$D$347:$D$356</c:f>
              <c:numCache>
                <c:formatCode>General</c:formatCode>
                <c:ptCount val="10"/>
                <c:pt idx="0">
                  <c:v>2</c:v>
                </c:pt>
                <c:pt idx="1">
                  <c:v>9</c:v>
                </c:pt>
                <c:pt idx="2">
                  <c:v>18</c:v>
                </c:pt>
                <c:pt idx="3">
                  <c:v>31</c:v>
                </c:pt>
                <c:pt idx="4">
                  <c:v>38</c:v>
                </c:pt>
                <c:pt idx="5">
                  <c:v>45</c:v>
                </c:pt>
                <c:pt idx="6">
                  <c:v>52</c:v>
                </c:pt>
                <c:pt idx="7">
                  <c:v>60</c:v>
                </c:pt>
                <c:pt idx="8">
                  <c:v>67</c:v>
                </c:pt>
                <c:pt idx="9">
                  <c:v>73</c:v>
                </c:pt>
              </c:numCache>
            </c:numRef>
          </c:xVal>
          <c:yVal>
            <c:numRef>
              <c:f>'GC FID'!$I$347:$I$356</c:f>
              <c:numCache>
                <c:formatCode>0.00</c:formatCode>
                <c:ptCount val="10"/>
                <c:pt idx="0">
                  <c:v>0.9300947867298579</c:v>
                </c:pt>
                <c:pt idx="1">
                  <c:v>0.9063981042654029</c:v>
                </c:pt>
                <c:pt idx="2">
                  <c:v>0.96563981042654035</c:v>
                </c:pt>
                <c:pt idx="3">
                  <c:v>0.99526066350710907</c:v>
                </c:pt>
                <c:pt idx="4">
                  <c:v>0.97156398104265418</c:v>
                </c:pt>
                <c:pt idx="5">
                  <c:v>0.93601895734597163</c:v>
                </c:pt>
                <c:pt idx="6">
                  <c:v>0.87677725118483418</c:v>
                </c:pt>
                <c:pt idx="7">
                  <c:v>0.7819905213270143</c:v>
                </c:pt>
                <c:pt idx="8">
                  <c:v>0.82938388625592419</c:v>
                </c:pt>
                <c:pt idx="9">
                  <c:v>0.9300947867298579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FID'!$D$347:$D$356</c:f>
              <c:numCache>
                <c:formatCode>General</c:formatCode>
                <c:ptCount val="10"/>
                <c:pt idx="0">
                  <c:v>2</c:v>
                </c:pt>
                <c:pt idx="1">
                  <c:v>9</c:v>
                </c:pt>
                <c:pt idx="2">
                  <c:v>18</c:v>
                </c:pt>
                <c:pt idx="3">
                  <c:v>31</c:v>
                </c:pt>
                <c:pt idx="4">
                  <c:v>38</c:v>
                </c:pt>
                <c:pt idx="5">
                  <c:v>45</c:v>
                </c:pt>
                <c:pt idx="6">
                  <c:v>52</c:v>
                </c:pt>
                <c:pt idx="7">
                  <c:v>60</c:v>
                </c:pt>
                <c:pt idx="8">
                  <c:v>67</c:v>
                </c:pt>
                <c:pt idx="9">
                  <c:v>73</c:v>
                </c:pt>
              </c:numCache>
            </c:numRef>
          </c:xVal>
          <c:yVal>
            <c:numRef>
              <c:f>'GC FID'!$K$347:$K$356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FID'!$D$347:$D$355</c:f>
              <c:numCache>
                <c:formatCode>General</c:formatCode>
                <c:ptCount val="9"/>
                <c:pt idx="0">
                  <c:v>2</c:v>
                </c:pt>
                <c:pt idx="1">
                  <c:v>9</c:v>
                </c:pt>
                <c:pt idx="2">
                  <c:v>18</c:v>
                </c:pt>
                <c:pt idx="3">
                  <c:v>31</c:v>
                </c:pt>
                <c:pt idx="4">
                  <c:v>38</c:v>
                </c:pt>
                <c:pt idx="5">
                  <c:v>45</c:v>
                </c:pt>
                <c:pt idx="6">
                  <c:v>52</c:v>
                </c:pt>
                <c:pt idx="7">
                  <c:v>60</c:v>
                </c:pt>
                <c:pt idx="8">
                  <c:v>67</c:v>
                </c:pt>
              </c:numCache>
            </c:numRef>
          </c:xVal>
          <c:yVal>
            <c:numRef>
              <c:f>'GC FID'!$M$347:$M$355</c:f>
              <c:numCache>
                <c:formatCode>General</c:formatCode>
                <c:ptCount val="9"/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FID'!$D$347:$D$355</c:f>
              <c:numCache>
                <c:formatCode>General</c:formatCode>
                <c:ptCount val="9"/>
                <c:pt idx="0">
                  <c:v>2</c:v>
                </c:pt>
                <c:pt idx="1">
                  <c:v>9</c:v>
                </c:pt>
                <c:pt idx="2">
                  <c:v>18</c:v>
                </c:pt>
                <c:pt idx="3">
                  <c:v>31</c:v>
                </c:pt>
                <c:pt idx="4">
                  <c:v>38</c:v>
                </c:pt>
                <c:pt idx="5">
                  <c:v>45</c:v>
                </c:pt>
                <c:pt idx="6">
                  <c:v>52</c:v>
                </c:pt>
                <c:pt idx="7">
                  <c:v>60</c:v>
                </c:pt>
                <c:pt idx="8">
                  <c:v>67</c:v>
                </c:pt>
              </c:numCache>
            </c:numRef>
          </c:xVal>
          <c:yVal>
            <c:numRef>
              <c:f>'GC FID'!$P$347:$P$355</c:f>
              <c:numCache>
                <c:formatCode>General</c:formatCode>
                <c:ptCount val="9"/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147000"/>
        <c:axId val="500154448"/>
      </c:scatterChart>
      <c:valAx>
        <c:axId val="5001470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1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54448"/>
        <c:crosses val="autoZero"/>
        <c:crossBetween val="midCat"/>
      </c:valAx>
      <c:valAx>
        <c:axId val="500154448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1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47000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8255643044619424"/>
          <c:y val="0.24628608923884515"/>
          <c:w val="0.1568627742286931"/>
          <c:h val="0.57193018372703408"/>
        </c:manualLayout>
      </c:layout>
      <c:overlay val="0"/>
      <c:spPr>
        <a:noFill/>
        <a:ln w="25400">
          <a:noFill/>
        </a:ln>
      </c:spPr>
      <c:txPr>
        <a:bodyPr/>
        <a:lstStyle/>
        <a:p>
          <a:pPr>
            <a:defRPr sz="775" b="0" i="0" u="none" strike="noStrike" baseline="0">
              <a:solidFill>
                <a:srgbClr val="333333"/>
              </a:solidFill>
              <a:latin typeface="Calibri"/>
              <a:ea typeface="Calibri"/>
              <a:cs typeface="Calibri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r>
              <a:rPr lang="en-US" dirty="0" smtClean="0"/>
              <a:t>8C</a:t>
            </a:r>
            <a:endParaRPr lang="en-US" dirty="0"/>
          </a:p>
        </c:rich>
      </c:tx>
      <c:layout>
        <c:manualLayout>
          <c:xMode val="edge"/>
          <c:yMode val="edge"/>
          <c:x val="0.48047827354913969"/>
          <c:y val="7.9962390392760152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9.7777777777777838E-2"/>
          <c:y val="9.5860566448801726E-2"/>
          <c:w val="0.8634100926063486"/>
          <c:h val="0.75816993464052318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FID'!$D$361:$D$370</c:f>
              <c:numCache>
                <c:formatCode>General</c:formatCode>
                <c:ptCount val="10"/>
                <c:pt idx="0">
                  <c:v>2</c:v>
                </c:pt>
                <c:pt idx="1">
                  <c:v>9</c:v>
                </c:pt>
                <c:pt idx="2">
                  <c:v>18</c:v>
                </c:pt>
                <c:pt idx="3">
                  <c:v>31</c:v>
                </c:pt>
                <c:pt idx="4">
                  <c:v>38</c:v>
                </c:pt>
                <c:pt idx="5">
                  <c:v>45</c:v>
                </c:pt>
                <c:pt idx="6">
                  <c:v>52</c:v>
                </c:pt>
                <c:pt idx="7">
                  <c:v>60</c:v>
                </c:pt>
                <c:pt idx="8">
                  <c:v>67</c:v>
                </c:pt>
                <c:pt idx="9">
                  <c:v>73</c:v>
                </c:pt>
              </c:numCache>
            </c:numRef>
          </c:xVal>
          <c:yVal>
            <c:numRef>
              <c:f>'GC FID'!$I$361:$I$370</c:f>
              <c:numCache>
                <c:formatCode>0.00</c:formatCode>
                <c:ptCount val="10"/>
                <c:pt idx="0">
                  <c:v>0.88862559241706185</c:v>
                </c:pt>
                <c:pt idx="1">
                  <c:v>0.94194312796208546</c:v>
                </c:pt>
                <c:pt idx="2">
                  <c:v>1.0071090047393365</c:v>
                </c:pt>
                <c:pt idx="3">
                  <c:v>0.95971563981042662</c:v>
                </c:pt>
                <c:pt idx="4">
                  <c:v>0.90047393364928918</c:v>
                </c:pt>
                <c:pt idx="5">
                  <c:v>0.87677725118483418</c:v>
                </c:pt>
                <c:pt idx="6">
                  <c:v>0.66350710900473941</c:v>
                </c:pt>
                <c:pt idx="7">
                  <c:v>0.86492890995260685</c:v>
                </c:pt>
                <c:pt idx="8">
                  <c:v>0.85308056872037918</c:v>
                </c:pt>
                <c:pt idx="9">
                  <c:v>0.9300947867298579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FID'!$D$361:$D$370</c:f>
              <c:numCache>
                <c:formatCode>General</c:formatCode>
                <c:ptCount val="10"/>
                <c:pt idx="0">
                  <c:v>2</c:v>
                </c:pt>
                <c:pt idx="1">
                  <c:v>9</c:v>
                </c:pt>
                <c:pt idx="2">
                  <c:v>18</c:v>
                </c:pt>
                <c:pt idx="3">
                  <c:v>31</c:v>
                </c:pt>
                <c:pt idx="4">
                  <c:v>38</c:v>
                </c:pt>
                <c:pt idx="5">
                  <c:v>45</c:v>
                </c:pt>
                <c:pt idx="6">
                  <c:v>52</c:v>
                </c:pt>
                <c:pt idx="7">
                  <c:v>60</c:v>
                </c:pt>
                <c:pt idx="8">
                  <c:v>67</c:v>
                </c:pt>
                <c:pt idx="9">
                  <c:v>73</c:v>
                </c:pt>
              </c:numCache>
            </c:numRef>
          </c:xVal>
          <c:yVal>
            <c:numRef>
              <c:f>'GC FID'!$K$361:$K$370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1.5770631929221404E-5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FID'!$D$361:$D$369</c:f>
              <c:numCache>
                <c:formatCode>General</c:formatCode>
                <c:ptCount val="9"/>
                <c:pt idx="0">
                  <c:v>2</c:v>
                </c:pt>
                <c:pt idx="1">
                  <c:v>9</c:v>
                </c:pt>
                <c:pt idx="2">
                  <c:v>18</c:v>
                </c:pt>
                <c:pt idx="3">
                  <c:v>31</c:v>
                </c:pt>
                <c:pt idx="4">
                  <c:v>38</c:v>
                </c:pt>
                <c:pt idx="5">
                  <c:v>45</c:v>
                </c:pt>
                <c:pt idx="6">
                  <c:v>52</c:v>
                </c:pt>
                <c:pt idx="7">
                  <c:v>60</c:v>
                </c:pt>
                <c:pt idx="8">
                  <c:v>67</c:v>
                </c:pt>
              </c:numCache>
            </c:numRef>
          </c:xVal>
          <c:yVal>
            <c:numRef>
              <c:f>'GC FID'!$M$361:$M$369</c:f>
              <c:numCache>
                <c:formatCode>General</c:formatCode>
                <c:ptCount val="9"/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FID'!$D$361:$D$369</c:f>
              <c:numCache>
                <c:formatCode>General</c:formatCode>
                <c:ptCount val="9"/>
                <c:pt idx="0">
                  <c:v>2</c:v>
                </c:pt>
                <c:pt idx="1">
                  <c:v>9</c:v>
                </c:pt>
                <c:pt idx="2">
                  <c:v>18</c:v>
                </c:pt>
                <c:pt idx="3">
                  <c:v>31</c:v>
                </c:pt>
                <c:pt idx="4">
                  <c:v>38</c:v>
                </c:pt>
                <c:pt idx="5">
                  <c:v>45</c:v>
                </c:pt>
                <c:pt idx="6">
                  <c:v>52</c:v>
                </c:pt>
                <c:pt idx="7">
                  <c:v>60</c:v>
                </c:pt>
                <c:pt idx="8">
                  <c:v>67</c:v>
                </c:pt>
              </c:numCache>
            </c:numRef>
          </c:xVal>
          <c:yVal>
            <c:numRef>
              <c:f>'GC FID'!$P$361:$P$369</c:f>
              <c:numCache>
                <c:formatCode>General</c:formatCode>
                <c:ptCount val="9"/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148568"/>
        <c:axId val="500147784"/>
      </c:scatterChart>
      <c:valAx>
        <c:axId val="5001485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47784"/>
        <c:crosses val="autoZero"/>
        <c:crossBetween val="midCat"/>
      </c:valAx>
      <c:valAx>
        <c:axId val="500147784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48568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r>
              <a:rPr lang="en-US" dirty="0" smtClean="0"/>
              <a:t>3A</a:t>
            </a:r>
            <a:endParaRPr lang="en-US" dirty="0"/>
          </a:p>
        </c:rich>
      </c:tx>
      <c:layout>
        <c:manualLayout>
          <c:xMode val="edge"/>
          <c:yMode val="edge"/>
          <c:x val="0.49051874411924923"/>
          <c:y val="0.08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9.7777777777777838E-2"/>
          <c:y val="9.5860566448801726E-2"/>
          <c:w val="0.8634100926063486"/>
          <c:h val="0.75816993464052318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FID'!$D$115:$D$123</c:f>
              <c:numCache>
                <c:formatCode>General</c:formatCode>
                <c:ptCount val="9"/>
                <c:pt idx="0">
                  <c:v>1</c:v>
                </c:pt>
                <c:pt idx="1">
                  <c:v>7</c:v>
                </c:pt>
                <c:pt idx="2">
                  <c:v>17</c:v>
                </c:pt>
                <c:pt idx="3">
                  <c:v>31</c:v>
                </c:pt>
                <c:pt idx="4">
                  <c:v>37</c:v>
                </c:pt>
                <c:pt idx="5">
                  <c:v>44</c:v>
                </c:pt>
                <c:pt idx="6">
                  <c:v>52</c:v>
                </c:pt>
                <c:pt idx="7">
                  <c:v>58</c:v>
                </c:pt>
                <c:pt idx="8">
                  <c:v>65</c:v>
                </c:pt>
              </c:numCache>
            </c:numRef>
          </c:xVal>
          <c:yVal>
            <c:numRef>
              <c:f>'GC FID'!$I$115:$I$123</c:f>
              <c:numCache>
                <c:formatCode>0.00</c:formatCode>
                <c:ptCount val="9"/>
                <c:pt idx="0">
                  <c:v>1.0106635071090049</c:v>
                </c:pt>
                <c:pt idx="1">
                  <c:v>0.94135071090047406</c:v>
                </c:pt>
                <c:pt idx="2">
                  <c:v>0.98341232227488162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FID'!$D$115:$D$123</c:f>
              <c:numCache>
                <c:formatCode>General</c:formatCode>
                <c:ptCount val="9"/>
                <c:pt idx="0">
                  <c:v>1</c:v>
                </c:pt>
                <c:pt idx="1">
                  <c:v>7</c:v>
                </c:pt>
                <c:pt idx="2">
                  <c:v>17</c:v>
                </c:pt>
                <c:pt idx="3">
                  <c:v>31</c:v>
                </c:pt>
                <c:pt idx="4">
                  <c:v>37</c:v>
                </c:pt>
                <c:pt idx="5">
                  <c:v>44</c:v>
                </c:pt>
                <c:pt idx="6">
                  <c:v>52</c:v>
                </c:pt>
                <c:pt idx="7">
                  <c:v>58</c:v>
                </c:pt>
                <c:pt idx="8">
                  <c:v>65</c:v>
                </c:pt>
              </c:numCache>
            </c:numRef>
          </c:xVal>
          <c:yVal>
            <c:numRef>
              <c:f>'GC FID'!$K$115:$K$123</c:f>
              <c:numCache>
                <c:formatCode>0.00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0.49204371619170778</c:v>
                </c:pt>
                <c:pt idx="4">
                  <c:v>0.23340535255247677</c:v>
                </c:pt>
                <c:pt idx="5">
                  <c:v>1.4903247173114227</c:v>
                </c:pt>
                <c:pt idx="6">
                  <c:v>0.18293933037896828</c:v>
                </c:pt>
                <c:pt idx="7">
                  <c:v>0</c:v>
                </c:pt>
                <c:pt idx="8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FID'!$D$115:$D$123</c:f>
              <c:numCache>
                <c:formatCode>General</c:formatCode>
                <c:ptCount val="9"/>
                <c:pt idx="0">
                  <c:v>1</c:v>
                </c:pt>
                <c:pt idx="1">
                  <c:v>7</c:v>
                </c:pt>
                <c:pt idx="2">
                  <c:v>17</c:v>
                </c:pt>
                <c:pt idx="3">
                  <c:v>31</c:v>
                </c:pt>
                <c:pt idx="4">
                  <c:v>37</c:v>
                </c:pt>
                <c:pt idx="5">
                  <c:v>44</c:v>
                </c:pt>
                <c:pt idx="6">
                  <c:v>52</c:v>
                </c:pt>
                <c:pt idx="7">
                  <c:v>58</c:v>
                </c:pt>
                <c:pt idx="8">
                  <c:v>65</c:v>
                </c:pt>
              </c:numCache>
            </c:numRef>
          </c:xVal>
          <c:yVal>
            <c:numRef>
              <c:f>'GC FID'!$M$115:$M$123</c:f>
              <c:numCache>
                <c:formatCode>0.00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0.49489999999999995</c:v>
                </c:pt>
                <c:pt idx="4">
                  <c:v>0.55859999999999999</c:v>
                </c:pt>
                <c:pt idx="5">
                  <c:v>0.16463999999999998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FID'!$D$115:$D$123</c:f>
              <c:numCache>
                <c:formatCode>General</c:formatCode>
                <c:ptCount val="9"/>
                <c:pt idx="0">
                  <c:v>1</c:v>
                </c:pt>
                <c:pt idx="1">
                  <c:v>7</c:v>
                </c:pt>
                <c:pt idx="2">
                  <c:v>17</c:v>
                </c:pt>
                <c:pt idx="3">
                  <c:v>31</c:v>
                </c:pt>
                <c:pt idx="4">
                  <c:v>37</c:v>
                </c:pt>
                <c:pt idx="5">
                  <c:v>44</c:v>
                </c:pt>
                <c:pt idx="6">
                  <c:v>52</c:v>
                </c:pt>
                <c:pt idx="7">
                  <c:v>58</c:v>
                </c:pt>
                <c:pt idx="8">
                  <c:v>65</c:v>
                </c:pt>
              </c:numCache>
            </c:numRef>
          </c:xVal>
          <c:yVal>
            <c:numRef>
              <c:f>'GC FID'!$P$115:$P$123</c:f>
              <c:numCache>
                <c:formatCode>0.00</c:formatCode>
                <c:ptCount val="9"/>
                <c:pt idx="0">
                  <c:v>0</c:v>
                </c:pt>
                <c:pt idx="1">
                  <c:v>0</c:v>
                </c:pt>
                <c:pt idx="2">
                  <c:v>1.0623919078000785E-2</c:v>
                </c:pt>
                <c:pt idx="3">
                  <c:v>9.8638219948551764E-2</c:v>
                </c:pt>
                <c:pt idx="4">
                  <c:v>0.33862833723313041</c:v>
                </c:pt>
                <c:pt idx="5">
                  <c:v>0.92577790050430919</c:v>
                </c:pt>
                <c:pt idx="6">
                  <c:v>1.1524990189951603</c:v>
                </c:pt>
                <c:pt idx="7">
                  <c:v>1.0464051622654671</c:v>
                </c:pt>
                <c:pt idx="8">
                  <c:v>1.0464051622654671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154840"/>
        <c:axId val="500148176"/>
      </c:scatterChart>
      <c:valAx>
        <c:axId val="500154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48176"/>
        <c:crosses val="autoZero"/>
        <c:crossBetween val="midCat"/>
      </c:valAx>
      <c:valAx>
        <c:axId val="500148176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54840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r>
              <a:rPr lang="en-US" dirty="0" smtClean="0"/>
              <a:t>3B</a:t>
            </a:r>
            <a:endParaRPr lang="en-US" dirty="0"/>
          </a:p>
        </c:rich>
      </c:tx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9.7777777777777838E-2"/>
          <c:y val="9.5860566448801726E-2"/>
          <c:w val="0.8634100926063486"/>
          <c:h val="0.75816993464052318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FID'!$D$129:$D$138</c:f>
              <c:numCache>
                <c:formatCode>General</c:formatCode>
                <c:ptCount val="10"/>
                <c:pt idx="0">
                  <c:v>1</c:v>
                </c:pt>
                <c:pt idx="1">
                  <c:v>7</c:v>
                </c:pt>
                <c:pt idx="2">
                  <c:v>17</c:v>
                </c:pt>
                <c:pt idx="3">
                  <c:v>24</c:v>
                </c:pt>
                <c:pt idx="4">
                  <c:v>31</c:v>
                </c:pt>
                <c:pt idx="5">
                  <c:v>37</c:v>
                </c:pt>
                <c:pt idx="6">
                  <c:v>44</c:v>
                </c:pt>
                <c:pt idx="7">
                  <c:v>52</c:v>
                </c:pt>
                <c:pt idx="8">
                  <c:v>58</c:v>
                </c:pt>
                <c:pt idx="9">
                  <c:v>65</c:v>
                </c:pt>
              </c:numCache>
            </c:numRef>
          </c:xVal>
          <c:yVal>
            <c:numRef>
              <c:f>'GC FID'!$I$129:$I$138</c:f>
              <c:numCache>
                <c:formatCode>0.00</c:formatCode>
                <c:ptCount val="10"/>
                <c:pt idx="0">
                  <c:v>0.98933649289099534</c:v>
                </c:pt>
                <c:pt idx="1">
                  <c:v>0.93127962085308069</c:v>
                </c:pt>
                <c:pt idx="2">
                  <c:v>1.0248815165876779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FID'!$D$129:$D$138</c:f>
              <c:numCache>
                <c:formatCode>General</c:formatCode>
                <c:ptCount val="10"/>
                <c:pt idx="0">
                  <c:v>1</c:v>
                </c:pt>
                <c:pt idx="1">
                  <c:v>7</c:v>
                </c:pt>
                <c:pt idx="2">
                  <c:v>17</c:v>
                </c:pt>
                <c:pt idx="3">
                  <c:v>24</c:v>
                </c:pt>
                <c:pt idx="4">
                  <c:v>31</c:v>
                </c:pt>
                <c:pt idx="5">
                  <c:v>37</c:v>
                </c:pt>
                <c:pt idx="6">
                  <c:v>44</c:v>
                </c:pt>
                <c:pt idx="7">
                  <c:v>52</c:v>
                </c:pt>
                <c:pt idx="8">
                  <c:v>58</c:v>
                </c:pt>
                <c:pt idx="9">
                  <c:v>65</c:v>
                </c:pt>
              </c:numCache>
            </c:numRef>
          </c:xVal>
          <c:yVal>
            <c:numRef>
              <c:f>'GC FID'!$K$129:$K$138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1.2159157217429701</c:v>
                </c:pt>
                <c:pt idx="4">
                  <c:v>0.51569966408553991</c:v>
                </c:pt>
                <c:pt idx="5">
                  <c:v>1.8136226718604613</c:v>
                </c:pt>
                <c:pt idx="6">
                  <c:v>0</c:v>
                </c:pt>
                <c:pt idx="7">
                  <c:v>0.17347695122143544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FID'!$D$129:$D$138</c:f>
              <c:numCache>
                <c:formatCode>General</c:formatCode>
                <c:ptCount val="10"/>
                <c:pt idx="0">
                  <c:v>1</c:v>
                </c:pt>
                <c:pt idx="1">
                  <c:v>7</c:v>
                </c:pt>
                <c:pt idx="2">
                  <c:v>17</c:v>
                </c:pt>
                <c:pt idx="3">
                  <c:v>24</c:v>
                </c:pt>
                <c:pt idx="4">
                  <c:v>31</c:v>
                </c:pt>
                <c:pt idx="5">
                  <c:v>37</c:v>
                </c:pt>
                <c:pt idx="6">
                  <c:v>44</c:v>
                </c:pt>
                <c:pt idx="7">
                  <c:v>52</c:v>
                </c:pt>
                <c:pt idx="8">
                  <c:v>58</c:v>
                </c:pt>
                <c:pt idx="9">
                  <c:v>65</c:v>
                </c:pt>
              </c:numCache>
            </c:numRef>
          </c:xVal>
          <c:yVal>
            <c:numRef>
              <c:f>'GC FID'!$M$129:$M$138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0.25822999999999996</c:v>
                </c:pt>
                <c:pt idx="4">
                  <c:v>0.49979999999999997</c:v>
                </c:pt>
                <c:pt idx="5">
                  <c:v>0.5292</c:v>
                </c:pt>
                <c:pt idx="6">
                  <c:v>0.18178999999999998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FID'!$D$129:$D$138</c:f>
              <c:numCache>
                <c:formatCode>General</c:formatCode>
                <c:ptCount val="10"/>
                <c:pt idx="0">
                  <c:v>1</c:v>
                </c:pt>
                <c:pt idx="1">
                  <c:v>7</c:v>
                </c:pt>
                <c:pt idx="2">
                  <c:v>17</c:v>
                </c:pt>
                <c:pt idx="3">
                  <c:v>24</c:v>
                </c:pt>
                <c:pt idx="4">
                  <c:v>31</c:v>
                </c:pt>
                <c:pt idx="5">
                  <c:v>37</c:v>
                </c:pt>
                <c:pt idx="6">
                  <c:v>44</c:v>
                </c:pt>
                <c:pt idx="7">
                  <c:v>52</c:v>
                </c:pt>
                <c:pt idx="8">
                  <c:v>58</c:v>
                </c:pt>
                <c:pt idx="9">
                  <c:v>65</c:v>
                </c:pt>
              </c:numCache>
            </c:numRef>
          </c:xVal>
          <c:yVal>
            <c:numRef>
              <c:f>'GC FID'!$P$129:$P$138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9.475780080515063E-3</c:v>
                </c:pt>
                <c:pt idx="3">
                  <c:v>9.5775139157353167E-3</c:v>
                </c:pt>
                <c:pt idx="4">
                  <c:v>9.718487944540527E-2</c:v>
                </c:pt>
                <c:pt idx="5">
                  <c:v>0.33426831572369087</c:v>
                </c:pt>
                <c:pt idx="6">
                  <c:v>0.89235106893194005</c:v>
                </c:pt>
                <c:pt idx="7">
                  <c:v>1.142325635473135</c:v>
                </c:pt>
                <c:pt idx="8">
                  <c:v>1.1277922304416701</c:v>
                </c:pt>
                <c:pt idx="9">
                  <c:v>1.1001787608818869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146216"/>
        <c:axId val="500148960"/>
      </c:scatterChart>
      <c:valAx>
        <c:axId val="5001462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48960"/>
        <c:crosses val="autoZero"/>
        <c:crossBetween val="midCat"/>
      </c:valAx>
      <c:valAx>
        <c:axId val="500148960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46216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r>
              <a:rPr lang="en-US" dirty="0" smtClean="0"/>
              <a:t>3C</a:t>
            </a:r>
            <a:endParaRPr lang="en-US" dirty="0"/>
          </a:p>
        </c:rich>
      </c:tx>
      <c:layout>
        <c:manualLayout>
          <c:xMode val="edge"/>
          <c:yMode val="edge"/>
          <c:x val="0.48954390135195364"/>
          <c:y val="0.08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9.7777777777777838E-2"/>
          <c:y val="9.5860566448801726E-2"/>
          <c:w val="0.8634100926063486"/>
          <c:h val="0.75816993464052318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FID'!$D$143:$D$152</c:f>
              <c:numCache>
                <c:formatCode>General</c:formatCode>
                <c:ptCount val="10"/>
                <c:pt idx="0">
                  <c:v>1</c:v>
                </c:pt>
                <c:pt idx="1">
                  <c:v>7</c:v>
                </c:pt>
                <c:pt idx="2">
                  <c:v>17</c:v>
                </c:pt>
                <c:pt idx="3">
                  <c:v>24</c:v>
                </c:pt>
                <c:pt idx="4">
                  <c:v>31</c:v>
                </c:pt>
                <c:pt idx="5">
                  <c:v>37</c:v>
                </c:pt>
                <c:pt idx="6">
                  <c:v>44</c:v>
                </c:pt>
                <c:pt idx="7">
                  <c:v>52</c:v>
                </c:pt>
                <c:pt idx="8">
                  <c:v>58</c:v>
                </c:pt>
                <c:pt idx="9">
                  <c:v>65</c:v>
                </c:pt>
              </c:numCache>
            </c:numRef>
          </c:xVal>
          <c:yVal>
            <c:numRef>
              <c:f>'GC FID'!$I$143:$I$152</c:f>
              <c:numCache>
                <c:formatCode>0.00</c:formatCode>
                <c:ptCount val="10"/>
                <c:pt idx="0">
                  <c:v>1.0367298578199053</c:v>
                </c:pt>
                <c:pt idx="1">
                  <c:v>1.0100710900473935</c:v>
                </c:pt>
                <c:pt idx="2">
                  <c:v>0.98933649289099534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FID'!$D$143:$D$152</c:f>
              <c:numCache>
                <c:formatCode>General</c:formatCode>
                <c:ptCount val="10"/>
                <c:pt idx="0">
                  <c:v>1</c:v>
                </c:pt>
                <c:pt idx="1">
                  <c:v>7</c:v>
                </c:pt>
                <c:pt idx="2">
                  <c:v>17</c:v>
                </c:pt>
                <c:pt idx="3">
                  <c:v>24</c:v>
                </c:pt>
                <c:pt idx="4">
                  <c:v>31</c:v>
                </c:pt>
                <c:pt idx="5">
                  <c:v>37</c:v>
                </c:pt>
                <c:pt idx="6">
                  <c:v>44</c:v>
                </c:pt>
                <c:pt idx="7">
                  <c:v>52</c:v>
                </c:pt>
                <c:pt idx="8">
                  <c:v>58</c:v>
                </c:pt>
                <c:pt idx="9">
                  <c:v>65</c:v>
                </c:pt>
              </c:numCache>
            </c:numRef>
          </c:xVal>
          <c:yVal>
            <c:numRef>
              <c:f>'GC FID'!$K$143:$K$152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1.1638726363765397</c:v>
                </c:pt>
                <c:pt idx="4">
                  <c:v>0.55197211752274911</c:v>
                </c:pt>
                <c:pt idx="5">
                  <c:v>0.14095790818338091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FID'!$D$143:$D$152</c:f>
              <c:numCache>
                <c:formatCode>General</c:formatCode>
                <c:ptCount val="10"/>
                <c:pt idx="0">
                  <c:v>1</c:v>
                </c:pt>
                <c:pt idx="1">
                  <c:v>7</c:v>
                </c:pt>
                <c:pt idx="2">
                  <c:v>17</c:v>
                </c:pt>
                <c:pt idx="3">
                  <c:v>24</c:v>
                </c:pt>
                <c:pt idx="4">
                  <c:v>31</c:v>
                </c:pt>
                <c:pt idx="5">
                  <c:v>37</c:v>
                </c:pt>
                <c:pt idx="6">
                  <c:v>44</c:v>
                </c:pt>
                <c:pt idx="7">
                  <c:v>52</c:v>
                </c:pt>
                <c:pt idx="8">
                  <c:v>58</c:v>
                </c:pt>
                <c:pt idx="9">
                  <c:v>65</c:v>
                </c:pt>
              </c:numCache>
            </c:numRef>
          </c:xVal>
          <c:yVal>
            <c:numRef>
              <c:f>'GC FID'!$M$143:$M$152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0.24695999999999999</c:v>
                </c:pt>
                <c:pt idx="4">
                  <c:v>0.51939999999999997</c:v>
                </c:pt>
                <c:pt idx="5">
                  <c:v>0.49489999999999995</c:v>
                </c:pt>
                <c:pt idx="6">
                  <c:v>2.2936899999999996E-2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FID'!$D$143:$D$152</c:f>
              <c:numCache>
                <c:formatCode>General</c:formatCode>
                <c:ptCount val="10"/>
                <c:pt idx="0">
                  <c:v>1</c:v>
                </c:pt>
                <c:pt idx="1">
                  <c:v>7</c:v>
                </c:pt>
                <c:pt idx="2">
                  <c:v>17</c:v>
                </c:pt>
                <c:pt idx="3">
                  <c:v>24</c:v>
                </c:pt>
                <c:pt idx="4">
                  <c:v>31</c:v>
                </c:pt>
                <c:pt idx="5">
                  <c:v>37</c:v>
                </c:pt>
                <c:pt idx="6">
                  <c:v>44</c:v>
                </c:pt>
                <c:pt idx="7">
                  <c:v>52</c:v>
                </c:pt>
                <c:pt idx="8">
                  <c:v>58</c:v>
                </c:pt>
                <c:pt idx="9">
                  <c:v>65</c:v>
                </c:pt>
              </c:numCache>
            </c:numRef>
          </c:xVal>
          <c:yVal>
            <c:numRef>
              <c:f>'GC FID'!$P$143:$P$152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9.2287121949801623E-3</c:v>
                </c:pt>
                <c:pt idx="3">
                  <c:v>1.4155536500646736E-2</c:v>
                </c:pt>
                <c:pt idx="4">
                  <c:v>0.13068437804293168</c:v>
                </c:pt>
                <c:pt idx="5">
                  <c:v>0.45198889647855595</c:v>
                </c:pt>
                <c:pt idx="6">
                  <c:v>1.1059921228944729</c:v>
                </c:pt>
                <c:pt idx="7">
                  <c:v>1.1568590405045998</c:v>
                </c:pt>
                <c:pt idx="8">
                  <c:v>1.1917392125801154</c:v>
                </c:pt>
                <c:pt idx="9">
                  <c:v>1.1960992340895549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143472"/>
        <c:axId val="500143864"/>
      </c:scatterChart>
      <c:valAx>
        <c:axId val="500143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43864"/>
        <c:crosses val="autoZero"/>
        <c:crossBetween val="midCat"/>
      </c:valAx>
      <c:valAx>
        <c:axId val="500143864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43472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r>
              <a:rPr lang="en-US" dirty="0" smtClean="0"/>
              <a:t>15A</a:t>
            </a:r>
            <a:endParaRPr lang="en-US" dirty="0"/>
          </a:p>
        </c:rich>
      </c:tx>
      <c:layout>
        <c:manualLayout>
          <c:xMode val="edge"/>
          <c:yMode val="edge"/>
          <c:x val="0.45183826453511494"/>
          <c:y val="4.5440419947506555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8.2962962962962961E-2"/>
          <c:y val="4.1089238845144357E-2"/>
          <c:w val="0.85462971247912178"/>
          <c:h val="0.8107627296587927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FID'!$D$188:$D$197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54</c:v>
                </c:pt>
                <c:pt idx="7">
                  <c:v>60</c:v>
                </c:pt>
                <c:pt idx="8">
                  <c:v>67</c:v>
                </c:pt>
                <c:pt idx="9">
                  <c:v>73</c:v>
                </c:pt>
              </c:numCache>
            </c:numRef>
          </c:xVal>
          <c:yVal>
            <c:numRef>
              <c:f>'GC FID'!$I$188:$I$197</c:f>
              <c:numCache>
                <c:formatCode>0.00</c:formatCode>
                <c:ptCount val="10"/>
                <c:pt idx="0">
                  <c:v>1.0041469194312798</c:v>
                </c:pt>
                <c:pt idx="1">
                  <c:v>1.0011848341232228</c:v>
                </c:pt>
                <c:pt idx="2">
                  <c:v>1.0011848341232228</c:v>
                </c:pt>
                <c:pt idx="3">
                  <c:v>0.89454976303317546</c:v>
                </c:pt>
                <c:pt idx="4">
                  <c:v>0.76421800947867302</c:v>
                </c:pt>
                <c:pt idx="5">
                  <c:v>0.78791469194312791</c:v>
                </c:pt>
                <c:pt idx="6">
                  <c:v>0.69905213270142186</c:v>
                </c:pt>
                <c:pt idx="7">
                  <c:v>0.81161137440758291</c:v>
                </c:pt>
                <c:pt idx="8">
                  <c:v>0.78791469194312791</c:v>
                </c:pt>
                <c:pt idx="9">
                  <c:v>0.97156398104265418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FID'!$D$188:$D$197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54</c:v>
                </c:pt>
                <c:pt idx="7">
                  <c:v>60</c:v>
                </c:pt>
                <c:pt idx="8">
                  <c:v>67</c:v>
                </c:pt>
                <c:pt idx="9">
                  <c:v>73</c:v>
                </c:pt>
              </c:numCache>
            </c:numRef>
          </c:xVal>
          <c:yVal>
            <c:numRef>
              <c:f>'GC FID'!$K$188:$K$197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0.13168477660899872</c:v>
                </c:pt>
                <c:pt idx="4">
                  <c:v>0.1034553454556924</c:v>
                </c:pt>
                <c:pt idx="5">
                  <c:v>0.12078726994590673</c:v>
                </c:pt>
                <c:pt idx="6">
                  <c:v>0</c:v>
                </c:pt>
                <c:pt idx="7">
                  <c:v>6.9043826586131299E-2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FID'!$D$188:$D$197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54</c:v>
                </c:pt>
                <c:pt idx="7">
                  <c:v>60</c:v>
                </c:pt>
                <c:pt idx="8">
                  <c:v>67</c:v>
                </c:pt>
                <c:pt idx="9">
                  <c:v>73</c:v>
                </c:pt>
              </c:numCache>
            </c:numRef>
          </c:xVal>
          <c:yVal>
            <c:numRef>
              <c:f>'GC FID'!$M$188:$M$197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5.98944E-2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FID'!$D$188:$D$197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54</c:v>
                </c:pt>
                <c:pt idx="7">
                  <c:v>60</c:v>
                </c:pt>
                <c:pt idx="8">
                  <c:v>67</c:v>
                </c:pt>
                <c:pt idx="9">
                  <c:v>73</c:v>
                </c:pt>
              </c:numCache>
            </c:numRef>
          </c:xVal>
          <c:yVal>
            <c:numRef>
              <c:f>'GC FID'!$P$188:$P$197</c:f>
              <c:numCache>
                <c:formatCode>0.00</c:formatCode>
                <c:ptCount val="10"/>
                <c:pt idx="0">
                  <c:v>0</c:v>
                </c:pt>
                <c:pt idx="1">
                  <c:v>7.7492115627770433E-2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1.1960992340895548E-2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150920"/>
        <c:axId val="500151312"/>
      </c:scatterChart>
      <c:valAx>
        <c:axId val="5001509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51312"/>
        <c:crosses val="autoZero"/>
        <c:crossBetween val="midCat"/>
      </c:valAx>
      <c:valAx>
        <c:axId val="500151312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50920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r>
              <a:rPr lang="en-US" dirty="0" smtClean="0"/>
              <a:t>11B</a:t>
            </a:r>
            <a:endParaRPr lang="en-US" dirty="0"/>
          </a:p>
        </c:rich>
      </c:tx>
      <c:layout>
        <c:manualLayout>
          <c:xMode val="edge"/>
          <c:yMode val="edge"/>
          <c:x val="0.45229559748427678"/>
          <c:y val="0.08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7.407407407407407E-2"/>
          <c:y val="7.9520734908136465E-2"/>
          <c:w val="0.87287203486356646"/>
          <c:h val="0.77233123359580047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FID'!$D$42:$D$51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FID'!$I$42:$I$51</c:f>
              <c:numCache>
                <c:formatCode>0.00</c:formatCode>
                <c:ptCount val="10"/>
                <c:pt idx="0">
                  <c:v>0.61611374407582942</c:v>
                </c:pt>
                <c:pt idx="1">
                  <c:v>0.74644549763033186</c:v>
                </c:pt>
                <c:pt idx="2">
                  <c:v>0.74644549763033186</c:v>
                </c:pt>
                <c:pt idx="3">
                  <c:v>0.11255924170616115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6.9312796208530814E-2</c:v>
                </c:pt>
                <c:pt idx="9">
                  <c:v>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FID'!$D$42:$D$51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FID'!$K$42:$K$51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1.1212919301676418</c:v>
                </c:pt>
                <c:pt idx="4">
                  <c:v>0.79957103881152525</c:v>
                </c:pt>
                <c:pt idx="5">
                  <c:v>0.58666750776703624</c:v>
                </c:pt>
                <c:pt idx="6">
                  <c:v>0.29333375388351812</c:v>
                </c:pt>
                <c:pt idx="7">
                  <c:v>0</c:v>
                </c:pt>
                <c:pt idx="8">
                  <c:v>7.1914081597249602E-2</c:v>
                </c:pt>
                <c:pt idx="9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FID'!$D$42:$D$51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FID'!$M$42:$M$51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0.40415999999999996</c:v>
                </c:pt>
                <c:pt idx="4">
                  <c:v>0.6</c:v>
                </c:pt>
                <c:pt idx="5">
                  <c:v>0.89951999999999999</c:v>
                </c:pt>
                <c:pt idx="6">
                  <c:v>1.008</c:v>
                </c:pt>
                <c:pt idx="7">
                  <c:v>9.3811199999999997E-2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FID'!$D$42:$D$51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FID'!$P$42:$P$51</c:f>
              <c:numCache>
                <c:formatCode>0.00</c:formatCode>
                <c:ptCount val="10"/>
                <c:pt idx="0">
                  <c:v>0</c:v>
                </c:pt>
                <c:pt idx="1">
                  <c:v>4.8279971514526142E-2</c:v>
                </c:pt>
                <c:pt idx="2">
                  <c:v>0</c:v>
                </c:pt>
                <c:pt idx="3">
                  <c:v>4.7814902553519265E-3</c:v>
                </c:pt>
                <c:pt idx="4">
                  <c:v>3.7656052436525353E-2</c:v>
                </c:pt>
                <c:pt idx="5">
                  <c:v>0.12231313674480795</c:v>
                </c:pt>
                <c:pt idx="6">
                  <c:v>0.30665484616390776</c:v>
                </c:pt>
                <c:pt idx="7">
                  <c:v>1.0943653988693012</c:v>
                </c:pt>
                <c:pt idx="8">
                  <c:v>1.1292455709448166</c:v>
                </c:pt>
                <c:pt idx="9">
                  <c:v>1.0478585027686136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8145752"/>
        <c:axId val="488146144"/>
      </c:scatterChart>
      <c:valAx>
        <c:axId val="4881457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1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488146144"/>
        <c:crosses val="autoZero"/>
        <c:crossBetween val="midCat"/>
      </c:valAx>
      <c:valAx>
        <c:axId val="488146144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1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488145752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r>
              <a:rPr lang="en-US" dirty="0" smtClean="0"/>
              <a:t>15C</a:t>
            </a:r>
            <a:endParaRPr lang="en-US" dirty="0"/>
          </a:p>
        </c:rich>
      </c:tx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8.2962962962962961E-2"/>
          <c:y val="4.108923884514435E-2"/>
          <c:w val="0.87323552716287822"/>
          <c:h val="0.8107627296587927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FID'!$D$214:$D$223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54</c:v>
                </c:pt>
                <c:pt idx="7">
                  <c:v>60</c:v>
                </c:pt>
                <c:pt idx="8">
                  <c:v>67</c:v>
                </c:pt>
                <c:pt idx="9">
                  <c:v>73</c:v>
                </c:pt>
              </c:numCache>
            </c:numRef>
          </c:xVal>
          <c:yVal>
            <c:numRef>
              <c:f>'GC FID'!$I$214:$I$223</c:f>
              <c:numCache>
                <c:formatCode>0.00</c:formatCode>
                <c:ptCount val="10"/>
                <c:pt idx="0">
                  <c:v>0.65758293838862569</c:v>
                </c:pt>
                <c:pt idx="1">
                  <c:v>1.0189573459715642</c:v>
                </c:pt>
                <c:pt idx="2">
                  <c:v>1.0426540284360191</c:v>
                </c:pt>
                <c:pt idx="3">
                  <c:v>0.9537914691943129</c:v>
                </c:pt>
                <c:pt idx="4">
                  <c:v>0.34360189573459721</c:v>
                </c:pt>
                <c:pt idx="5">
                  <c:v>0.20319905213270148</c:v>
                </c:pt>
                <c:pt idx="6">
                  <c:v>0.16706161137440761</c:v>
                </c:pt>
                <c:pt idx="7">
                  <c:v>0.15936018957345974</c:v>
                </c:pt>
                <c:pt idx="8">
                  <c:v>0.15758293838862561</c:v>
                </c:pt>
                <c:pt idx="9">
                  <c:v>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FID'!$D$214:$D$223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54</c:v>
                </c:pt>
                <c:pt idx="7">
                  <c:v>60</c:v>
                </c:pt>
                <c:pt idx="8">
                  <c:v>67</c:v>
                </c:pt>
                <c:pt idx="9">
                  <c:v>73</c:v>
                </c:pt>
              </c:numCache>
            </c:numRef>
          </c:xVal>
          <c:yVal>
            <c:numRef>
              <c:f>'GC FID'!$K$214:$K$223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0.25075304767462031</c:v>
                </c:pt>
                <c:pt idx="4">
                  <c:v>0.88315538803639848</c:v>
                </c:pt>
                <c:pt idx="5">
                  <c:v>0.94781497894620648</c:v>
                </c:pt>
                <c:pt idx="6">
                  <c:v>0.85634531375672229</c:v>
                </c:pt>
                <c:pt idx="7">
                  <c:v>0.85949944014256663</c:v>
                </c:pt>
                <c:pt idx="8">
                  <c:v>0.73018025832295097</c:v>
                </c:pt>
                <c:pt idx="9">
                  <c:v>0.6702518569919097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FID'!$D$214:$D$223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54</c:v>
                </c:pt>
                <c:pt idx="7">
                  <c:v>60</c:v>
                </c:pt>
                <c:pt idx="8">
                  <c:v>67</c:v>
                </c:pt>
                <c:pt idx="9">
                  <c:v>73</c:v>
                </c:pt>
              </c:numCache>
            </c:numRef>
          </c:xVal>
          <c:yVal>
            <c:numRef>
              <c:f>'GC FID'!$M$214:$M$223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6.7871999999999984E-3</c:v>
                </c:pt>
                <c:pt idx="4">
                  <c:v>8.1695999999999991E-2</c:v>
                </c:pt>
                <c:pt idx="5">
                  <c:v>0.32639999999999991</c:v>
                </c:pt>
                <c:pt idx="6">
                  <c:v>0.38976</c:v>
                </c:pt>
                <c:pt idx="7">
                  <c:v>0.10367999999999998</c:v>
                </c:pt>
                <c:pt idx="8">
                  <c:v>0.42143999999999998</c:v>
                </c:pt>
                <c:pt idx="9">
                  <c:v>0.81311999999999995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FID'!$D$214:$D$223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54</c:v>
                </c:pt>
                <c:pt idx="7">
                  <c:v>60</c:v>
                </c:pt>
                <c:pt idx="8">
                  <c:v>67</c:v>
                </c:pt>
                <c:pt idx="9">
                  <c:v>73</c:v>
                </c:pt>
              </c:numCache>
            </c:numRef>
          </c:xVal>
          <c:yVal>
            <c:numRef>
              <c:f>'GC FID'!$P$214:$P$223</c:f>
              <c:numCache>
                <c:formatCode>0.00</c:formatCode>
                <c:ptCount val="10"/>
                <c:pt idx="0">
                  <c:v>0</c:v>
                </c:pt>
                <c:pt idx="1">
                  <c:v>8.7563765314575548E-2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3.4008167773627684E-3</c:v>
                </c:pt>
                <c:pt idx="6">
                  <c:v>0</c:v>
                </c:pt>
                <c:pt idx="7">
                  <c:v>2.076823578996323E-2</c:v>
                </c:pt>
                <c:pt idx="8">
                  <c:v>2.7308268054122401E-2</c:v>
                </c:pt>
                <c:pt idx="9">
                  <c:v>4.6477829290624502E-2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161112"/>
        <c:axId val="500157584"/>
      </c:scatterChart>
      <c:valAx>
        <c:axId val="5001611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1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57584"/>
        <c:crosses val="autoZero"/>
        <c:crossBetween val="midCat"/>
      </c:valAx>
      <c:valAx>
        <c:axId val="500157584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1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61112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r>
              <a:rPr lang="en-US" dirty="0" smtClean="0"/>
              <a:t>20A</a:t>
            </a:r>
            <a:endParaRPr lang="en-US" dirty="0"/>
          </a:p>
        </c:rich>
      </c:tx>
      <c:layout>
        <c:manualLayout>
          <c:xMode val="edge"/>
          <c:yMode val="edge"/>
          <c:x val="0.45168597979143754"/>
          <c:y val="3.8773753280839894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8.2962962962962961E-2"/>
          <c:y val="4.108923884514435E-2"/>
          <c:w val="0.87516430911694887"/>
          <c:h val="0.8107627296587927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FID'!$D$388:$D$397</c:f>
              <c:numCache>
                <c:formatCode>General</c:formatCode>
                <c:ptCount val="10"/>
                <c:pt idx="0">
                  <c:v>5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40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FID'!$I$388:$I$397</c:f>
              <c:numCache>
                <c:formatCode>0.00</c:formatCode>
                <c:ptCount val="10"/>
                <c:pt idx="0">
                  <c:v>0.94194312796208546</c:v>
                </c:pt>
                <c:pt idx="1">
                  <c:v>1.0426540284360191</c:v>
                </c:pt>
                <c:pt idx="2">
                  <c:v>1.0485781990521328</c:v>
                </c:pt>
                <c:pt idx="3">
                  <c:v>1.0308056872037916</c:v>
                </c:pt>
                <c:pt idx="4">
                  <c:v>1.0426540284360191</c:v>
                </c:pt>
                <c:pt idx="5">
                  <c:v>0.98341232227488162</c:v>
                </c:pt>
                <c:pt idx="6">
                  <c:v>0.98933649289099534</c:v>
                </c:pt>
                <c:pt idx="7">
                  <c:v>0.94194312796208546</c:v>
                </c:pt>
                <c:pt idx="8">
                  <c:v>1.0130331753554505</c:v>
                </c:pt>
                <c:pt idx="9">
                  <c:v>1.0130331753554505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FID'!$D$388:$D$397</c:f>
              <c:numCache>
                <c:formatCode>General</c:formatCode>
                <c:ptCount val="10"/>
                <c:pt idx="0">
                  <c:v>5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40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FID'!$K$388:$K$397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FID'!$D$388:$D$397</c:f>
              <c:numCache>
                <c:formatCode>General</c:formatCode>
                <c:ptCount val="10"/>
                <c:pt idx="0">
                  <c:v>5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40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FID'!$M$388:$M$397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FID'!$D$388:$D$397</c:f>
              <c:numCache>
                <c:formatCode>General</c:formatCode>
                <c:ptCount val="10"/>
                <c:pt idx="0">
                  <c:v>5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40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FID'!$P$388:$P$397</c:f>
              <c:numCache>
                <c:formatCode>0.00</c:formatCode>
                <c:ptCount val="10"/>
                <c:pt idx="0">
                  <c:v>0</c:v>
                </c:pt>
                <c:pt idx="1">
                  <c:v>3.2990829421425142E-3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166208"/>
        <c:axId val="500165032"/>
      </c:scatterChart>
      <c:valAx>
        <c:axId val="5001662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65032"/>
        <c:crosses val="autoZero"/>
        <c:crossBetween val="midCat"/>
      </c:valAx>
      <c:valAx>
        <c:axId val="500165032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66208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000" b="1" dirty="0" smtClean="0"/>
              <a:t>20B</a:t>
            </a:r>
            <a:endParaRPr lang="en-US" sz="2000" b="1" dirty="0"/>
          </a:p>
        </c:rich>
      </c:tx>
      <c:layout>
        <c:manualLayout>
          <c:xMode val="edge"/>
          <c:yMode val="edge"/>
          <c:x val="0.45364779874213834"/>
          <c:y val="0"/>
        </c:manualLayout>
      </c:layout>
      <c:overlay val="1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8.2962962962962961E-2"/>
          <c:y val="4.0757469862600912E-2"/>
          <c:w val="0.87553186747882927"/>
          <c:h val="0.81302848584384979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FID'!$D$401:$D$410</c:f>
              <c:numCache>
                <c:formatCode>General</c:formatCode>
                <c:ptCount val="10"/>
                <c:pt idx="0">
                  <c:v>5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40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FID'!$I$401:$I$410</c:f>
              <c:numCache>
                <c:formatCode>0.00</c:formatCode>
                <c:ptCount val="10"/>
                <c:pt idx="0">
                  <c:v>0.91824644549763046</c:v>
                </c:pt>
                <c:pt idx="1">
                  <c:v>1.0722748815165879</c:v>
                </c:pt>
                <c:pt idx="2">
                  <c:v>1.0485781990521328</c:v>
                </c:pt>
                <c:pt idx="3">
                  <c:v>1.0308056872037916</c:v>
                </c:pt>
                <c:pt idx="4">
                  <c:v>1.0248815165876779</c:v>
                </c:pt>
                <c:pt idx="5">
                  <c:v>0.99526066350710907</c:v>
                </c:pt>
                <c:pt idx="6">
                  <c:v>1.0071090047393365</c:v>
                </c:pt>
                <c:pt idx="7">
                  <c:v>0.81753554502369663</c:v>
                </c:pt>
                <c:pt idx="8">
                  <c:v>1.0071090047393365</c:v>
                </c:pt>
                <c:pt idx="9">
                  <c:v>0.99526066350710907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FID'!$D$401:$D$410</c:f>
              <c:numCache>
                <c:formatCode>General</c:formatCode>
                <c:ptCount val="10"/>
                <c:pt idx="0">
                  <c:v>5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40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FID'!$K$401:$K$410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FID'!$D$401:$D$410</c:f>
              <c:numCache>
                <c:formatCode>General</c:formatCode>
                <c:ptCount val="10"/>
                <c:pt idx="0">
                  <c:v>5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40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FID'!$M$401:$M$410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FID'!$D$401:$D$410</c:f>
              <c:numCache>
                <c:formatCode>General</c:formatCode>
                <c:ptCount val="10"/>
                <c:pt idx="0">
                  <c:v>5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40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FID'!$P$401:$P$410</c:f>
              <c:numCache>
                <c:formatCode>0.00</c:formatCode>
                <c:ptCount val="10"/>
                <c:pt idx="0">
                  <c:v>9.6065807257982479E-3</c:v>
                </c:pt>
                <c:pt idx="1">
                  <c:v>7.0196346301975091E-3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167384"/>
        <c:axId val="500167776"/>
      </c:scatterChart>
      <c:valAx>
        <c:axId val="5001673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0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67776"/>
        <c:crosses val="autoZero"/>
        <c:crossBetween val="midCat"/>
      </c:valAx>
      <c:valAx>
        <c:axId val="500167776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0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67384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80466151636705785"/>
          <c:y val="0.17549292915587936"/>
          <c:w val="0.19219382954489178"/>
          <c:h val="0.64231694189081379"/>
        </c:manualLayout>
      </c:layout>
      <c:overlay val="0"/>
      <c:spPr>
        <a:noFill/>
        <a:ln w="25400">
          <a:noFill/>
        </a:ln>
      </c:spPr>
      <c:txPr>
        <a:bodyPr/>
        <a:lstStyle/>
        <a:p>
          <a:pPr>
            <a:defRPr sz="1050" b="0" i="0" u="none" strike="noStrike" baseline="0">
              <a:solidFill>
                <a:srgbClr val="333333"/>
              </a:solidFill>
              <a:latin typeface="Calibri"/>
              <a:ea typeface="Calibri"/>
              <a:cs typeface="Calibri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000" b="1" dirty="0" smtClean="0"/>
              <a:t>20C</a:t>
            </a:r>
            <a:endParaRPr lang="en-US" sz="2000" b="1" dirty="0"/>
          </a:p>
        </c:rich>
      </c:tx>
      <c:layout>
        <c:manualLayout>
          <c:xMode val="edge"/>
          <c:yMode val="edge"/>
          <c:x val="0.47033772228530063"/>
          <c:y val="0.04"/>
        </c:manualLayout>
      </c:layout>
      <c:overlay val="1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8.2962962962962961E-2"/>
          <c:y val="7.9041469816272969E-2"/>
          <c:w val="0.87546473697132332"/>
          <c:h val="0.77281049868766405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FID'!$D$414:$D$423</c:f>
              <c:numCache>
                <c:formatCode>General</c:formatCode>
                <c:ptCount val="10"/>
                <c:pt idx="0">
                  <c:v>5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40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FID'!$I$414:$I$423</c:f>
              <c:numCache>
                <c:formatCode>0.00</c:formatCode>
                <c:ptCount val="10"/>
                <c:pt idx="0">
                  <c:v>0.88862559241706185</c:v>
                </c:pt>
                <c:pt idx="1">
                  <c:v>1.1078199052132702</c:v>
                </c:pt>
                <c:pt idx="2">
                  <c:v>1.045616113744076</c:v>
                </c:pt>
                <c:pt idx="3">
                  <c:v>1.0071090047393365</c:v>
                </c:pt>
                <c:pt idx="4">
                  <c:v>1.0011848341232228</c:v>
                </c:pt>
                <c:pt idx="5">
                  <c:v>0.99526066350710907</c:v>
                </c:pt>
                <c:pt idx="6">
                  <c:v>1.0248815165876779</c:v>
                </c:pt>
                <c:pt idx="7">
                  <c:v>0.94194312796208546</c:v>
                </c:pt>
                <c:pt idx="8">
                  <c:v>0.95971563981042662</c:v>
                </c:pt>
                <c:pt idx="9">
                  <c:v>0.96563981042654035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FID'!$D$414:$D$423</c:f>
              <c:numCache>
                <c:formatCode>General</c:formatCode>
                <c:ptCount val="10"/>
                <c:pt idx="0">
                  <c:v>5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40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FID'!$K$414:$K$423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FID'!$D$414:$D$423</c:f>
              <c:numCache>
                <c:formatCode>General</c:formatCode>
                <c:ptCount val="10"/>
                <c:pt idx="0">
                  <c:v>5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40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FID'!$M$414:$M$423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FID'!$D$414:$D$423</c:f>
              <c:numCache>
                <c:formatCode>General</c:formatCode>
                <c:ptCount val="10"/>
                <c:pt idx="0">
                  <c:v>5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40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FID'!$P$414:$P$423</c:f>
              <c:numCache>
                <c:formatCode>0.00</c:formatCode>
                <c:ptCount val="10"/>
                <c:pt idx="0">
                  <c:v>7.2812359207638754E-3</c:v>
                </c:pt>
                <c:pt idx="1">
                  <c:v>5.7697617974915346E-3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165424"/>
        <c:axId val="500165816"/>
      </c:scatterChart>
      <c:valAx>
        <c:axId val="500165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1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65816"/>
        <c:crosses val="autoZero"/>
        <c:crossBetween val="midCat"/>
      </c:valAx>
      <c:valAx>
        <c:axId val="500165816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1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65424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r>
              <a:rPr lang="en-US" dirty="0" smtClean="0"/>
              <a:t>15B</a:t>
            </a:r>
            <a:endParaRPr lang="en-US" dirty="0"/>
          </a:p>
        </c:rich>
      </c:tx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8.2962962962962961E-2"/>
          <c:y val="4.108923884514435E-2"/>
          <c:w val="0.87349545248986193"/>
          <c:h val="0.8107627296587927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FID'!$D$201:$D$210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54</c:v>
                </c:pt>
                <c:pt idx="7">
                  <c:v>60</c:v>
                </c:pt>
                <c:pt idx="8">
                  <c:v>67</c:v>
                </c:pt>
                <c:pt idx="9">
                  <c:v>73</c:v>
                </c:pt>
              </c:numCache>
            </c:numRef>
          </c:xVal>
          <c:yVal>
            <c:numRef>
              <c:f>'GC FID'!$I$201:$I$210</c:f>
              <c:numCache>
                <c:formatCode>0.00</c:formatCode>
                <c:ptCount val="10"/>
                <c:pt idx="0">
                  <c:v>0.85663507109004744</c:v>
                </c:pt>
                <c:pt idx="1">
                  <c:v>1.0011848341232228</c:v>
                </c:pt>
                <c:pt idx="2">
                  <c:v>1.0071090047393365</c:v>
                </c:pt>
                <c:pt idx="3">
                  <c:v>1.0130331753554505</c:v>
                </c:pt>
                <c:pt idx="4">
                  <c:v>0.92417061611374418</c:v>
                </c:pt>
                <c:pt idx="5">
                  <c:v>0.9063981042654029</c:v>
                </c:pt>
                <c:pt idx="6">
                  <c:v>0.82938388625592419</c:v>
                </c:pt>
                <c:pt idx="7">
                  <c:v>0.90047393364928918</c:v>
                </c:pt>
                <c:pt idx="8">
                  <c:v>0.85900473933649291</c:v>
                </c:pt>
                <c:pt idx="9">
                  <c:v>1.0071090047393365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FID'!$D$201:$D$210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54</c:v>
                </c:pt>
                <c:pt idx="7">
                  <c:v>60</c:v>
                </c:pt>
                <c:pt idx="8">
                  <c:v>67</c:v>
                </c:pt>
                <c:pt idx="9">
                  <c:v>73</c:v>
                </c:pt>
              </c:numCache>
            </c:numRef>
          </c:xVal>
          <c:yVal>
            <c:numRef>
              <c:f>'GC FID'!$K$201:$K$210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8.500370609850337E-2</c:v>
                </c:pt>
                <c:pt idx="4">
                  <c:v>3.5168509202163731E-2</c:v>
                </c:pt>
                <c:pt idx="5">
                  <c:v>3.8732672018167769E-2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FID'!$D$201:$D$210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54</c:v>
                </c:pt>
                <c:pt idx="7">
                  <c:v>60</c:v>
                </c:pt>
                <c:pt idx="8">
                  <c:v>67</c:v>
                </c:pt>
                <c:pt idx="9">
                  <c:v>73</c:v>
                </c:pt>
              </c:numCache>
            </c:numRef>
          </c:xVal>
          <c:yVal>
            <c:numRef>
              <c:f>'GC FID'!$M$201:$M$210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FID'!$D$201:$D$210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54</c:v>
                </c:pt>
                <c:pt idx="7">
                  <c:v>60</c:v>
                </c:pt>
                <c:pt idx="8">
                  <c:v>67</c:v>
                </c:pt>
                <c:pt idx="9">
                  <c:v>73</c:v>
                </c:pt>
              </c:numCache>
            </c:numRef>
          </c:xVal>
          <c:yVal>
            <c:numRef>
              <c:f>'GC FID'!$P$201:$P$210</c:f>
              <c:numCache>
                <c:formatCode>0.00</c:formatCode>
                <c:ptCount val="10"/>
                <c:pt idx="0">
                  <c:v>0</c:v>
                </c:pt>
                <c:pt idx="1">
                  <c:v>6.6810062929643782E-2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166992"/>
        <c:axId val="500161896"/>
      </c:scatterChart>
      <c:valAx>
        <c:axId val="5001669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0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61896"/>
        <c:crosses val="autoZero"/>
        <c:crossBetween val="midCat"/>
      </c:valAx>
      <c:valAx>
        <c:axId val="500161896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0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66992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27943044736048"/>
          <c:y val="6.094568136637183E-2"/>
          <c:w val="0.66551827170082012"/>
          <c:h val="0.62052031422461884"/>
        </c:manualLayout>
      </c:layout>
      <c:lineChart>
        <c:grouping val="standard"/>
        <c:varyColors val="0"/>
        <c:ser>
          <c:idx val="0"/>
          <c:order val="0"/>
          <c:tx>
            <c:strRef>
              <c:f>Sheet1!$AI$32</c:f>
              <c:strCache>
                <c:ptCount val="1"/>
                <c:pt idx="0">
                  <c:v>B - Day 97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Sheet1!$AJ$31:$AM$31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cat>
          <c:val>
            <c:numRef>
              <c:f>Sheet1!$AJ$32:$AM$32</c:f>
              <c:numCache>
                <c:formatCode>General</c:formatCode>
                <c:ptCount val="4"/>
                <c:pt idx="0">
                  <c:v>1.1957406827435013</c:v>
                </c:pt>
                <c:pt idx="1">
                  <c:v>0.91042906357657383</c:v>
                </c:pt>
                <c:pt idx="2">
                  <c:v>0.60021922956467277</c:v>
                </c:pt>
                <c:pt idx="3">
                  <c:v>0.63701847792045097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85E-458E-B2A1-73FBE868524C}"/>
            </c:ext>
          </c:extLst>
        </c:ser>
        <c:ser>
          <c:idx val="2"/>
          <c:order val="1"/>
          <c:tx>
            <c:strRef>
              <c:f>Sheet1!$AI$33</c:f>
              <c:strCache>
                <c:ptCount val="1"/>
                <c:pt idx="0">
                  <c:v>D - Day 231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Sheet1!$AJ$31:$AM$31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cat>
          <c:val>
            <c:numRef>
              <c:f>Sheet1!$AJ$33:$AM$33</c:f>
              <c:numCache>
                <c:formatCode>General</c:formatCode>
                <c:ptCount val="4"/>
                <c:pt idx="0">
                  <c:v>1.18310944</c:v>
                </c:pt>
                <c:pt idx="1">
                  <c:v>1.0506212799999999</c:v>
                </c:pt>
                <c:pt idx="2">
                  <c:v>0.81689632000000001</c:v>
                </c:pt>
                <c:pt idx="3">
                  <c:v>0.65286335999999989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585E-458E-B2A1-73FBE868524C}"/>
            </c:ext>
          </c:extLst>
        </c:ser>
        <c:ser>
          <c:idx val="3"/>
          <c:order val="2"/>
          <c:tx>
            <c:strRef>
              <c:f>Sheet1!$AI$34</c:f>
              <c:strCache>
                <c:ptCount val="1"/>
                <c:pt idx="0">
                  <c:v>Day 252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Sheet1!$AJ$31:$AM$31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cat>
          <c:val>
            <c:numRef>
              <c:f>Sheet1!$AJ$34:$AM$34</c:f>
              <c:numCache>
                <c:formatCode>General</c:formatCode>
                <c:ptCount val="4"/>
                <c:pt idx="0">
                  <c:v>0.7850580800000001</c:v>
                </c:pt>
                <c:pt idx="1">
                  <c:v>0.69952031999999997</c:v>
                </c:pt>
                <c:pt idx="2">
                  <c:v>0.53064560000000005</c:v>
                </c:pt>
                <c:pt idx="3">
                  <c:v>0.43894560000000005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585E-458E-B2A1-73FBE868524C}"/>
            </c:ext>
          </c:extLst>
        </c:ser>
        <c:ser>
          <c:idx val="1"/>
          <c:order val="3"/>
          <c:tx>
            <c:strRef>
              <c:f>Sheet1!$AI$35</c:f>
              <c:strCache>
                <c:ptCount val="1"/>
                <c:pt idx="0">
                  <c:v>F - Day 336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Sheet1!$AJ$35:$AM$35</c:f>
              <c:numCache>
                <c:formatCode>General</c:formatCode>
                <c:ptCount val="4"/>
                <c:pt idx="0">
                  <c:v>0.32280587000000005</c:v>
                </c:pt>
                <c:pt idx="1">
                  <c:v>0.27556280000000005</c:v>
                </c:pt>
                <c:pt idx="2">
                  <c:v>7.9548870000000008E-2</c:v>
                </c:pt>
                <c:pt idx="3">
                  <c:v>4.6773190000000006E-2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585E-458E-B2A1-73FBE86852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0164248"/>
        <c:axId val="500157192"/>
      </c:lineChart>
      <c:catAx>
        <c:axId val="500164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Port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157192"/>
        <c:crosses val="autoZero"/>
        <c:auto val="1"/>
        <c:lblAlgn val="ctr"/>
        <c:lblOffset val="100"/>
        <c:noMultiLvlLbl val="0"/>
      </c:catAx>
      <c:valAx>
        <c:axId val="500157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Concentration (</a:t>
                </a:r>
                <a:r>
                  <a:rPr lang="en-US">
                    <a:latin typeface="Calibri" panose="020F0502020204030204" pitchFamily="34" charset="0"/>
                    <a:cs typeface="Calibri" panose="020F0502020204030204" pitchFamily="34" charset="0"/>
                  </a:rPr>
                  <a:t>mM)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164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Sheet1!$AI$40</c:f>
              <c:strCache>
                <c:ptCount val="1"/>
                <c:pt idx="0">
                  <c:v>B - Day 97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Sheet1!$AJ$39:$AM$39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cat>
          <c:val>
            <c:numRef>
              <c:f>Sheet1!$AJ$40:$AM$40</c:f>
              <c:numCache>
                <c:formatCode>General</c:formatCode>
                <c:ptCount val="4"/>
                <c:pt idx="0">
                  <c:v>1.071719386157219</c:v>
                </c:pt>
                <c:pt idx="1">
                  <c:v>0.93266520513623563</c:v>
                </c:pt>
                <c:pt idx="2">
                  <c:v>0.64516129032258074</c:v>
                </c:pt>
                <c:pt idx="3">
                  <c:v>0.4152834325086126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052-44EA-973A-9A8C3AA36D36}"/>
            </c:ext>
          </c:extLst>
        </c:ser>
        <c:ser>
          <c:idx val="2"/>
          <c:order val="1"/>
          <c:tx>
            <c:strRef>
              <c:f>Sheet1!$AI$42</c:f>
              <c:strCache>
                <c:ptCount val="1"/>
                <c:pt idx="0">
                  <c:v>D - Day 231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Sheet1!$AJ$39:$AM$39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cat>
          <c:val>
            <c:numRef>
              <c:f>Sheet1!$AJ$42:$AM$42</c:f>
              <c:numCache>
                <c:formatCode>General</c:formatCode>
                <c:ptCount val="4"/>
                <c:pt idx="0">
                  <c:v>0.99237343999999994</c:v>
                </c:pt>
                <c:pt idx="1">
                  <c:v>0.70318831999999998</c:v>
                </c:pt>
                <c:pt idx="2">
                  <c:v>0.44349391999999999</c:v>
                </c:pt>
                <c:pt idx="3">
                  <c:v>0.33961616000000006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052-44EA-973A-9A8C3AA36D36}"/>
            </c:ext>
          </c:extLst>
        </c:ser>
        <c:ser>
          <c:idx val="3"/>
          <c:order val="2"/>
          <c:tx>
            <c:strRef>
              <c:f>Sheet1!$AI$43</c:f>
              <c:strCache>
                <c:ptCount val="1"/>
                <c:pt idx="0">
                  <c:v>Day 252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Sheet1!$AJ$39:$AM$39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cat>
          <c:val>
            <c:numRef>
              <c:f>Sheet1!$AJ$43:$AM$43</c:f>
              <c:numCache>
                <c:formatCode>General</c:formatCode>
                <c:ptCount val="4"/>
                <c:pt idx="0">
                  <c:v>0.72475615999999998</c:v>
                </c:pt>
                <c:pt idx="1">
                  <c:v>0.68660895999999993</c:v>
                </c:pt>
                <c:pt idx="2">
                  <c:v>0.60121792000000007</c:v>
                </c:pt>
                <c:pt idx="3">
                  <c:v>0.53123248000000001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B052-44EA-973A-9A8C3AA36D36}"/>
            </c:ext>
          </c:extLst>
        </c:ser>
        <c:ser>
          <c:idx val="1"/>
          <c:order val="3"/>
          <c:tx>
            <c:strRef>
              <c:f>Sheet1!$AI$41</c:f>
              <c:strCache>
                <c:ptCount val="1"/>
                <c:pt idx="0">
                  <c:v>F - Day 336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Sheet1!$AJ$41:$AM$41</c:f>
              <c:numCache>
                <c:formatCode>General</c:formatCode>
                <c:ptCount val="4"/>
                <c:pt idx="0">
                  <c:v>0.34111416</c:v>
                </c:pt>
                <c:pt idx="1">
                  <c:v>0.24752423000000001</c:v>
                </c:pt>
                <c:pt idx="2">
                  <c:v>4.6773190000000006E-2</c:v>
                </c:pt>
                <c:pt idx="3">
                  <c:v>4.6773190000000006E-2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B052-44EA-973A-9A8C3AA36D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0156016"/>
        <c:axId val="500157976"/>
      </c:lineChart>
      <c:catAx>
        <c:axId val="500156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Port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157976"/>
        <c:crosses val="autoZero"/>
        <c:auto val="1"/>
        <c:lblAlgn val="ctr"/>
        <c:lblOffset val="100"/>
        <c:noMultiLvlLbl val="0"/>
      </c:catAx>
      <c:valAx>
        <c:axId val="500157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concentration (</a:t>
                </a:r>
                <a:r>
                  <a:rPr lang="en-US">
                    <a:latin typeface="Calibri" panose="020F0502020204030204" pitchFamily="34" charset="0"/>
                    <a:cs typeface="Calibri" panose="020F0502020204030204" pitchFamily="34" charset="0"/>
                  </a:rPr>
                  <a:t>mM)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156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r>
              <a:rPr lang="en-US" dirty="0" smtClean="0"/>
              <a:t>11C</a:t>
            </a:r>
            <a:endParaRPr lang="en-US" dirty="0"/>
          </a:p>
        </c:rich>
      </c:tx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7.407407407407407E-2"/>
          <c:y val="4.7264142434080635E-2"/>
          <c:w val="0.87553186747882927"/>
          <c:h val="0.80458792946350111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FID'!$D$55:$D$66</c:f>
              <c:numCache>
                <c:formatCode>General</c:formatCode>
                <c:ptCount val="12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FID'!$I$55:$I$66</c:f>
              <c:numCache>
                <c:formatCode>0.00</c:formatCode>
                <c:ptCount val="12"/>
                <c:pt idx="0">
                  <c:v>0.65165876777251197</c:v>
                </c:pt>
                <c:pt idx="1">
                  <c:v>0.72867298578199058</c:v>
                </c:pt>
                <c:pt idx="2">
                  <c:v>0.7819905213270143</c:v>
                </c:pt>
                <c:pt idx="3">
                  <c:v>6.5165876777251192E-2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3.4212085308056875E-2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FID'!$D$55:$D$66</c:f>
              <c:numCache>
                <c:formatCode>General</c:formatCode>
                <c:ptCount val="12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FID'!$K$55:$K$66</c:f>
              <c:numCache>
                <c:formatCode>0.00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0.97147092684003833</c:v>
                </c:pt>
                <c:pt idx="4">
                  <c:v>0.5251620432430727</c:v>
                </c:pt>
                <c:pt idx="5">
                  <c:v>0</c:v>
                </c:pt>
                <c:pt idx="6">
                  <c:v>0.22709709978078821</c:v>
                </c:pt>
                <c:pt idx="7">
                  <c:v>0.24602185809585389</c:v>
                </c:pt>
                <c:pt idx="8">
                  <c:v>0.17032282483559114</c:v>
                </c:pt>
                <c:pt idx="9">
                  <c:v>0.12998154836064282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FID'!$D$55:$D$66</c:f>
              <c:numCache>
                <c:formatCode>General</c:formatCode>
                <c:ptCount val="12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FID'!$M$55:$M$66</c:f>
              <c:numCache>
                <c:formatCode>0.00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0.67871999999999999</c:v>
                </c:pt>
                <c:pt idx="4">
                  <c:v>0.90720000000000001</c:v>
                </c:pt>
                <c:pt idx="5">
                  <c:v>0.10751999999999999</c:v>
                </c:pt>
                <c:pt idx="6">
                  <c:v>0.89087999999999989</c:v>
                </c:pt>
                <c:pt idx="7">
                  <c:v>1.9872000000000001</c:v>
                </c:pt>
                <c:pt idx="8">
                  <c:v>1.0655999999999999</c:v>
                </c:pt>
                <c:pt idx="9">
                  <c:v>1.0176000000000001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FID'!$D$55:$D$66</c:f>
              <c:numCache>
                <c:formatCode>General</c:formatCode>
                <c:ptCount val="12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FID'!$P$55:$P$66</c:f>
              <c:numCache>
                <c:formatCode>0.00</c:formatCode>
                <c:ptCount val="12"/>
                <c:pt idx="0">
                  <c:v>0</c:v>
                </c:pt>
                <c:pt idx="1">
                  <c:v>0.10039676195735898</c:v>
                </c:pt>
                <c:pt idx="2">
                  <c:v>0</c:v>
                </c:pt>
                <c:pt idx="3">
                  <c:v>5.2262124493147502E-2</c:v>
                </c:pt>
                <c:pt idx="4">
                  <c:v>0.13027744270205066</c:v>
                </c:pt>
                <c:pt idx="5">
                  <c:v>0.31101486767334718</c:v>
                </c:pt>
                <c:pt idx="6">
                  <c:v>0.36042844478032765</c:v>
                </c:pt>
                <c:pt idx="7">
                  <c:v>0.39530861685584318</c:v>
                </c:pt>
                <c:pt idx="8">
                  <c:v>0.44326885345967709</c:v>
                </c:pt>
                <c:pt idx="9">
                  <c:v>0.4825090470446321</c:v>
                </c:pt>
                <c:pt idx="10">
                  <c:v>0</c:v>
                </c:pt>
                <c:pt idx="11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8146928"/>
        <c:axId val="488147320"/>
      </c:scatterChart>
      <c:valAx>
        <c:axId val="4881469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0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488147320"/>
        <c:crosses val="autoZero"/>
        <c:crossBetween val="midCat"/>
      </c:valAx>
      <c:valAx>
        <c:axId val="488147320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0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488146928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r>
              <a:rPr lang="en-US" dirty="0" smtClean="0"/>
              <a:t>16A (w/just native GW bacteria)</a:t>
            </a:r>
            <a:endParaRPr lang="en-US" dirty="0"/>
          </a:p>
        </c:rich>
      </c:tx>
      <c:layout>
        <c:manualLayout>
          <c:xMode val="edge"/>
          <c:yMode val="edge"/>
          <c:x val="0.268757391316786"/>
          <c:y val="1.2107280034396116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8.2962962962962961E-2"/>
          <c:y val="0.16775599128540306"/>
          <c:w val="0.85772575073093182"/>
          <c:h val="0.68409586056644878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FID'!$D$227:$D$237</c:f>
              <c:numCache>
                <c:formatCode>General</c:formatCode>
                <c:ptCount val="11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61</c:v>
                </c:pt>
                <c:pt idx="9">
                  <c:v>67</c:v>
                </c:pt>
                <c:pt idx="10">
                  <c:v>74</c:v>
                </c:pt>
              </c:numCache>
            </c:numRef>
          </c:xVal>
          <c:yVal>
            <c:numRef>
              <c:f>'GC FID'!$I$227:$I$237</c:f>
              <c:numCache>
                <c:formatCode>0.00</c:formatCode>
                <c:ptCount val="11"/>
                <c:pt idx="0">
                  <c:v>0.53554502369668255</c:v>
                </c:pt>
                <c:pt idx="1">
                  <c:v>0.70497630331753558</c:v>
                </c:pt>
                <c:pt idx="2">
                  <c:v>0.63981042654028442</c:v>
                </c:pt>
                <c:pt idx="3">
                  <c:v>0.72867298578199058</c:v>
                </c:pt>
                <c:pt idx="4">
                  <c:v>0.66350710900473941</c:v>
                </c:pt>
                <c:pt idx="5">
                  <c:v>0.6101895734597157</c:v>
                </c:pt>
                <c:pt idx="6">
                  <c:v>0.6101895734597157</c:v>
                </c:pt>
                <c:pt idx="7">
                  <c:v>0.58945497630331756</c:v>
                </c:pt>
                <c:pt idx="8">
                  <c:v>0.77606635071090058</c:v>
                </c:pt>
                <c:pt idx="9">
                  <c:v>0.69905213270142186</c:v>
                </c:pt>
                <c:pt idx="10">
                  <c:v>0.63388625592417069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FID'!$D$227:$D$237</c:f>
              <c:numCache>
                <c:formatCode>General</c:formatCode>
                <c:ptCount val="11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61</c:v>
                </c:pt>
                <c:pt idx="9">
                  <c:v>67</c:v>
                </c:pt>
                <c:pt idx="10">
                  <c:v>74</c:v>
                </c:pt>
              </c:numCache>
            </c:numRef>
          </c:xVal>
          <c:yVal>
            <c:numRef>
              <c:f>'GC FID'!$K$227:$K$237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3.895346086517687E-2</c:v>
                </c:pt>
                <c:pt idx="4">
                  <c:v>4.9362077938462992E-2</c:v>
                </c:pt>
                <c:pt idx="5">
                  <c:v>3.3859546752038353E-2</c:v>
                </c:pt>
                <c:pt idx="6">
                  <c:v>0</c:v>
                </c:pt>
                <c:pt idx="7">
                  <c:v>5.7184311375356817E-2</c:v>
                </c:pt>
                <c:pt idx="8">
                  <c:v>0</c:v>
                </c:pt>
                <c:pt idx="9">
                  <c:v>4.5277484268794653E-2</c:v>
                </c:pt>
                <c:pt idx="10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FID'!$D$227:$D$237</c:f>
              <c:numCache>
                <c:formatCode>General</c:formatCode>
                <c:ptCount val="11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61</c:v>
                </c:pt>
                <c:pt idx="9">
                  <c:v>67</c:v>
                </c:pt>
                <c:pt idx="10">
                  <c:v>74</c:v>
                </c:pt>
              </c:numCache>
            </c:numRef>
          </c:xVal>
          <c:yVal>
            <c:numRef>
              <c:f>'GC FID'!$M$227:$M$237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FID'!$D$227:$D$237</c:f>
              <c:numCache>
                <c:formatCode>General</c:formatCode>
                <c:ptCount val="11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61</c:v>
                </c:pt>
                <c:pt idx="9">
                  <c:v>67</c:v>
                </c:pt>
                <c:pt idx="10">
                  <c:v>74</c:v>
                </c:pt>
              </c:numCache>
            </c:numRef>
          </c:xVal>
          <c:yVal>
            <c:numRef>
              <c:f>'GC FID'!$P$227:$P$237</c:f>
              <c:numCache>
                <c:formatCode>0.00</c:formatCode>
                <c:ptCount val="11"/>
                <c:pt idx="0">
                  <c:v>0</c:v>
                </c:pt>
                <c:pt idx="1">
                  <c:v>4.6288895025215465E-2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8148888"/>
        <c:axId val="488158296"/>
      </c:scatterChart>
      <c:valAx>
        <c:axId val="488148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1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488158296"/>
        <c:crosses val="autoZero"/>
        <c:crossBetween val="midCat"/>
      </c:valAx>
      <c:valAx>
        <c:axId val="488158296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1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488148888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000" b="1" dirty="0" smtClean="0"/>
              <a:t>16B</a:t>
            </a:r>
            <a:endParaRPr lang="en-US" sz="2000" b="1" dirty="0"/>
          </a:p>
        </c:rich>
      </c:tx>
      <c:overlay val="1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8.2962962962962961E-2"/>
          <c:y val="7.9041469816272969E-2"/>
          <c:w val="0.87553186747882927"/>
          <c:h val="0.77281049868766405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FID'!$D$241:$D$251</c:f>
              <c:numCache>
                <c:formatCode>General</c:formatCode>
                <c:ptCount val="11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61</c:v>
                </c:pt>
                <c:pt idx="9">
                  <c:v>67</c:v>
                </c:pt>
                <c:pt idx="10">
                  <c:v>74</c:v>
                </c:pt>
              </c:numCache>
            </c:numRef>
          </c:xVal>
          <c:yVal>
            <c:numRef>
              <c:f>'GC FID'!$I$241:$I$251</c:f>
              <c:numCache>
                <c:formatCode>0.00</c:formatCode>
                <c:ptCount val="11"/>
                <c:pt idx="0">
                  <c:v>1.0781990521327016</c:v>
                </c:pt>
                <c:pt idx="1">
                  <c:v>0.71682464454976313</c:v>
                </c:pt>
                <c:pt idx="2">
                  <c:v>0.72867298578199058</c:v>
                </c:pt>
                <c:pt idx="3">
                  <c:v>0.7819905213270143</c:v>
                </c:pt>
                <c:pt idx="4">
                  <c:v>0.74644549763033186</c:v>
                </c:pt>
                <c:pt idx="5">
                  <c:v>0.70497630331753558</c:v>
                </c:pt>
                <c:pt idx="6">
                  <c:v>0.72867298578199058</c:v>
                </c:pt>
                <c:pt idx="7">
                  <c:v>0.57168246445497639</c:v>
                </c:pt>
                <c:pt idx="8">
                  <c:v>0.75236966824644558</c:v>
                </c:pt>
                <c:pt idx="9">
                  <c:v>0.71682464454976313</c:v>
                </c:pt>
                <c:pt idx="10">
                  <c:v>0.69312796208530814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FID'!$D$241:$D$251</c:f>
              <c:numCache>
                <c:formatCode>General</c:formatCode>
                <c:ptCount val="11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61</c:v>
                </c:pt>
                <c:pt idx="9">
                  <c:v>67</c:v>
                </c:pt>
                <c:pt idx="10">
                  <c:v>74</c:v>
                </c:pt>
              </c:numCache>
            </c:numRef>
          </c:xVal>
          <c:yVal>
            <c:numRef>
              <c:f>'GC FID'!$K$241:$K$251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3.0121906984812884E-2</c:v>
                </c:pt>
                <c:pt idx="4">
                  <c:v>2.4444479490293176E-2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FID'!$D$241:$D$251</c:f>
              <c:numCache>
                <c:formatCode>General</c:formatCode>
                <c:ptCount val="11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61</c:v>
                </c:pt>
                <c:pt idx="9">
                  <c:v>67</c:v>
                </c:pt>
                <c:pt idx="10">
                  <c:v>74</c:v>
                </c:pt>
              </c:numCache>
            </c:numRef>
          </c:xVal>
          <c:yVal>
            <c:numRef>
              <c:f>'GC FID'!$M$241:$M$251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FID'!$D$241:$D$251</c:f>
              <c:numCache>
                <c:formatCode>General</c:formatCode>
                <c:ptCount val="11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61</c:v>
                </c:pt>
                <c:pt idx="9">
                  <c:v>67</c:v>
                </c:pt>
                <c:pt idx="10">
                  <c:v>74</c:v>
                </c:pt>
              </c:numCache>
            </c:numRef>
          </c:xVal>
          <c:yVal>
            <c:numRef>
              <c:f>'GC FID'!$P$241:$P$251</c:f>
              <c:numCache>
                <c:formatCode>0.00</c:formatCode>
                <c:ptCount val="11"/>
                <c:pt idx="0">
                  <c:v>0</c:v>
                </c:pt>
                <c:pt idx="1">
                  <c:v>3.2206025549726042E-2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8166920"/>
        <c:axId val="488170840"/>
      </c:scatterChart>
      <c:valAx>
        <c:axId val="4881669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488170840"/>
        <c:crosses val="autoZero"/>
        <c:crossBetween val="midCat"/>
      </c:valAx>
      <c:valAx>
        <c:axId val="488170840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488166920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81095082454315848"/>
          <c:y val="0.12272965879265092"/>
          <c:w val="0.16000742831674342"/>
          <c:h val="0.60157690288713894"/>
        </c:manualLayout>
      </c:layout>
      <c:overlay val="0"/>
      <c:spPr>
        <a:noFill/>
        <a:ln w="25400">
          <a:noFill/>
        </a:ln>
      </c:spPr>
      <c:txPr>
        <a:bodyPr/>
        <a:lstStyle/>
        <a:p>
          <a:pPr>
            <a:defRPr sz="775" b="0" i="0" u="none" strike="noStrike" baseline="0">
              <a:solidFill>
                <a:srgbClr val="333333"/>
              </a:solidFill>
              <a:latin typeface="Calibri"/>
              <a:ea typeface="Calibri"/>
              <a:cs typeface="Calibri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000" b="1" dirty="0" smtClean="0"/>
              <a:t>16C</a:t>
            </a:r>
            <a:endParaRPr lang="en-US" sz="2000" b="1" dirty="0"/>
          </a:p>
        </c:rich>
      </c:tx>
      <c:layout>
        <c:manualLayout>
          <c:xMode val="edge"/>
          <c:yMode val="edge"/>
          <c:x val="0.48601667718181446"/>
          <c:y val="0"/>
        </c:manualLayout>
      </c:layout>
      <c:overlay val="1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8.2962962962962961E-2"/>
          <c:y val="4.2277953734383471E-2"/>
          <c:w val="0.87361679386389512"/>
          <c:h val="0.81058547181524299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FID'!$D$255:$D$265</c:f>
              <c:numCache>
                <c:formatCode>General</c:formatCode>
                <c:ptCount val="11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61</c:v>
                </c:pt>
                <c:pt idx="9">
                  <c:v>67</c:v>
                </c:pt>
                <c:pt idx="10">
                  <c:v>74</c:v>
                </c:pt>
              </c:numCache>
            </c:numRef>
          </c:xVal>
          <c:yVal>
            <c:numRef>
              <c:f>'GC FID'!$I$255:$I$265</c:f>
              <c:numCache>
                <c:formatCode>0.00</c:formatCode>
                <c:ptCount val="11"/>
                <c:pt idx="0">
                  <c:v>0.77014218009478685</c:v>
                </c:pt>
                <c:pt idx="1">
                  <c:v>0.7345971563981043</c:v>
                </c:pt>
                <c:pt idx="2">
                  <c:v>0.74644549763033186</c:v>
                </c:pt>
                <c:pt idx="3">
                  <c:v>0.82938388625592419</c:v>
                </c:pt>
                <c:pt idx="4">
                  <c:v>0.78791469194312791</c:v>
                </c:pt>
                <c:pt idx="5">
                  <c:v>0.74052132701421813</c:v>
                </c:pt>
                <c:pt idx="6">
                  <c:v>0.7819905213270143</c:v>
                </c:pt>
                <c:pt idx="7">
                  <c:v>0.59241706161137453</c:v>
                </c:pt>
                <c:pt idx="8">
                  <c:v>0.76421800947867302</c:v>
                </c:pt>
                <c:pt idx="9">
                  <c:v>0.7345971563981043</c:v>
                </c:pt>
                <c:pt idx="10">
                  <c:v>0.70497630331753558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FID'!$D$255:$D$265</c:f>
              <c:numCache>
                <c:formatCode>General</c:formatCode>
                <c:ptCount val="11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61</c:v>
                </c:pt>
                <c:pt idx="9">
                  <c:v>67</c:v>
                </c:pt>
                <c:pt idx="10">
                  <c:v>74</c:v>
                </c:pt>
              </c:numCache>
            </c:numRef>
          </c:xVal>
          <c:yVal>
            <c:numRef>
              <c:f>'GC FID'!$K$255:$K$265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4.9362077938462992E-2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FID'!$D$255:$D$265</c:f>
              <c:numCache>
                <c:formatCode>General</c:formatCode>
                <c:ptCount val="11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61</c:v>
                </c:pt>
                <c:pt idx="9">
                  <c:v>67</c:v>
                </c:pt>
                <c:pt idx="10">
                  <c:v>74</c:v>
                </c:pt>
              </c:numCache>
            </c:numRef>
          </c:xVal>
          <c:yVal>
            <c:numRef>
              <c:f>'GC FID'!$M$255:$M$265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FID'!$D$255:$D$265</c:f>
              <c:numCache>
                <c:formatCode>General</c:formatCode>
                <c:ptCount val="11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25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61</c:v>
                </c:pt>
                <c:pt idx="9">
                  <c:v>67</c:v>
                </c:pt>
                <c:pt idx="10">
                  <c:v>74</c:v>
                </c:pt>
              </c:numCache>
            </c:numRef>
          </c:xVal>
          <c:yVal>
            <c:numRef>
              <c:f>'GC FID'!$P$255:$P$265</c:f>
              <c:numCache>
                <c:formatCode>0.00</c:formatCode>
                <c:ptCount val="11"/>
                <c:pt idx="0">
                  <c:v>0</c:v>
                </c:pt>
                <c:pt idx="1">
                  <c:v>2.1727440522039908E-2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8164960"/>
        <c:axId val="326728960"/>
      </c:scatterChart>
      <c:valAx>
        <c:axId val="4881649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326728960"/>
        <c:crosses val="autoZero"/>
        <c:crossBetween val="midCat"/>
      </c:valAx>
      <c:valAx>
        <c:axId val="326728960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488164960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r>
              <a:rPr lang="en-US" dirty="0" smtClean="0"/>
              <a:t>12A</a:t>
            </a:r>
            <a:endParaRPr lang="en-US" dirty="0"/>
          </a:p>
        </c:rich>
      </c:tx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8.2962962962962961E-2"/>
          <c:y val="4.108923884514435E-2"/>
          <c:w val="0.87323552716287822"/>
          <c:h val="0.8107627296587927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FID'!$D$70:$D$79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FID'!$I$70:$I$79</c:f>
              <c:numCache>
                <c:formatCode>0.00</c:formatCode>
                <c:ptCount val="10"/>
                <c:pt idx="0">
                  <c:v>1.4810426540284363</c:v>
                </c:pt>
                <c:pt idx="1">
                  <c:v>1.6172985781990521</c:v>
                </c:pt>
                <c:pt idx="2">
                  <c:v>1.6409952606635074</c:v>
                </c:pt>
                <c:pt idx="3">
                  <c:v>3.8803317535545029E-2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FID'!$D$70:$D$79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FID'!$K$70:$K$79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2.0028702550111182</c:v>
                </c:pt>
                <c:pt idx="4">
                  <c:v>1.3751991042281064</c:v>
                </c:pt>
                <c:pt idx="5">
                  <c:v>0.5977069501174912</c:v>
                </c:pt>
                <c:pt idx="6">
                  <c:v>0.20817234146572253</c:v>
                </c:pt>
                <c:pt idx="7">
                  <c:v>7.1866769701461941E-2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FID'!$D$70:$D$79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FID'!$M$70:$M$79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0.58655999999999997</c:v>
                </c:pt>
                <c:pt idx="4">
                  <c:v>1.1712</c:v>
                </c:pt>
                <c:pt idx="5">
                  <c:v>2.2079999999999997</c:v>
                </c:pt>
                <c:pt idx="6">
                  <c:v>1.7855999999999996</c:v>
                </c:pt>
                <c:pt idx="7">
                  <c:v>2.5920000000000001</c:v>
                </c:pt>
                <c:pt idx="8">
                  <c:v>0.19391999999999998</c:v>
                </c:pt>
                <c:pt idx="9">
                  <c:v>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FID'!$D$70:$D$79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FID'!$P$70:$P$79</c:f>
              <c:numCache>
                <c:formatCode>0.00</c:formatCode>
                <c:ptCount val="10"/>
                <c:pt idx="0">
                  <c:v>0.13039370994230237</c:v>
                </c:pt>
                <c:pt idx="1">
                  <c:v>0</c:v>
                </c:pt>
                <c:pt idx="2">
                  <c:v>0</c:v>
                </c:pt>
                <c:pt idx="3">
                  <c:v>3.6580580464196953E-2</c:v>
                </c:pt>
                <c:pt idx="4">
                  <c:v>0</c:v>
                </c:pt>
                <c:pt idx="5">
                  <c:v>0.34153501823942334</c:v>
                </c:pt>
                <c:pt idx="6">
                  <c:v>0.75137704012673123</c:v>
                </c:pt>
                <c:pt idx="7">
                  <c:v>1.2731262807563184</c:v>
                </c:pt>
                <c:pt idx="8">
                  <c:v>1.714941793712849</c:v>
                </c:pt>
                <c:pt idx="9">
                  <c:v>1.9765430842792155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6725824"/>
        <c:axId val="326727392"/>
      </c:scatterChart>
      <c:valAx>
        <c:axId val="3267258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0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326727392"/>
        <c:crosses val="autoZero"/>
        <c:crossBetween val="midCat"/>
      </c:valAx>
      <c:valAx>
        <c:axId val="326727392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0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326725824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r>
              <a:rPr lang="en-US" dirty="0" smtClean="0"/>
              <a:t>12B</a:t>
            </a:r>
            <a:endParaRPr lang="en-US" dirty="0"/>
          </a:p>
        </c:rich>
      </c:tx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8.2962962962962961E-2"/>
          <c:y val="4.2578930904559775E-2"/>
          <c:w val="0.87323552716287822"/>
          <c:h val="0.80927307465449172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FID'!$D$83:$D$92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FID'!$I$83:$I$92</c:f>
              <c:numCache>
                <c:formatCode>0.00</c:formatCode>
                <c:ptCount val="10"/>
                <c:pt idx="0">
                  <c:v>0.8056872037914693</c:v>
                </c:pt>
                <c:pt idx="1">
                  <c:v>0.94786729857819918</c:v>
                </c:pt>
                <c:pt idx="2">
                  <c:v>0.93601895734597163</c:v>
                </c:pt>
                <c:pt idx="3">
                  <c:v>2.5888625592417065E-2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FID'!$D$83:$D$92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FID'!$K$83:$K$92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1.1481020044473182</c:v>
                </c:pt>
                <c:pt idx="4">
                  <c:v>0.65921241464145464</c:v>
                </c:pt>
                <c:pt idx="5">
                  <c:v>0.1506095349240644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FID'!$D$83:$D$92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FID'!$M$83:$M$92</c:f>
              <c:numCache>
                <c:formatCode>0.00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0.56543999999999994</c:v>
                </c:pt>
                <c:pt idx="4">
                  <c:v>1.0176000000000001</c:v>
                </c:pt>
                <c:pt idx="5">
                  <c:v>0.96959999999999991</c:v>
                </c:pt>
                <c:pt idx="6">
                  <c:v>0.33119999999999999</c:v>
                </c:pt>
                <c:pt idx="7">
                  <c:v>4.8000000000000001E-2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FID'!$D$83:$D$92</c:f>
              <c:numCache>
                <c:formatCode>General</c:formatCode>
                <c:ptCount val="10"/>
                <c:pt idx="0">
                  <c:v>4</c:v>
                </c:pt>
                <c:pt idx="1">
                  <c:v>12</c:v>
                </c:pt>
                <c:pt idx="2">
                  <c:v>19</c:v>
                </c:pt>
                <c:pt idx="3">
                  <c:v>25</c:v>
                </c:pt>
                <c:pt idx="4">
                  <c:v>32</c:v>
                </c:pt>
                <c:pt idx="5">
                  <c:v>46</c:v>
                </c:pt>
                <c:pt idx="6">
                  <c:v>53</c:v>
                </c:pt>
                <c:pt idx="7">
                  <c:v>60</c:v>
                </c:pt>
                <c:pt idx="8">
                  <c:v>66</c:v>
                </c:pt>
                <c:pt idx="9">
                  <c:v>72</c:v>
                </c:pt>
              </c:numCache>
            </c:numRef>
          </c:xVal>
          <c:yVal>
            <c:numRef>
              <c:f>'GC FID'!$P$83:$P$92</c:f>
              <c:numCache>
                <c:formatCode>0.00</c:formatCode>
                <c:ptCount val="10"/>
                <c:pt idx="0">
                  <c:v>0</c:v>
                </c:pt>
                <c:pt idx="1">
                  <c:v>0.18226343249960034</c:v>
                </c:pt>
                <c:pt idx="2">
                  <c:v>0</c:v>
                </c:pt>
                <c:pt idx="3">
                  <c:v>1.2120859796241661E-2</c:v>
                </c:pt>
                <c:pt idx="4">
                  <c:v>9.5862339587541964E-2</c:v>
                </c:pt>
                <c:pt idx="5">
                  <c:v>0.533375964654759</c:v>
                </c:pt>
                <c:pt idx="6">
                  <c:v>0.93885796503262753</c:v>
                </c:pt>
                <c:pt idx="7">
                  <c:v>1.1103521444039124</c:v>
                </c:pt>
                <c:pt idx="8">
                  <c:v>1.1466856569825745</c:v>
                </c:pt>
                <c:pt idx="9">
                  <c:v>1.0972720798755939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6729744"/>
        <c:axId val="303990256"/>
      </c:scatterChart>
      <c:valAx>
        <c:axId val="3267297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1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303990256"/>
        <c:crosses val="autoZero"/>
        <c:crossBetween val="midCat"/>
      </c:valAx>
      <c:valAx>
        <c:axId val="303990256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 rtl="1"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326729744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r>
              <a:rPr lang="en-US" dirty="0" smtClean="0"/>
              <a:t>17A</a:t>
            </a:r>
            <a:endParaRPr lang="en-US" dirty="0"/>
          </a:p>
        </c:rich>
      </c:tx>
      <c:layout>
        <c:manualLayout>
          <c:xMode val="edge"/>
          <c:yMode val="edge"/>
          <c:x val="0.43276233768072137"/>
          <c:y val="3.8773732927174315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8.2962962962962961E-2"/>
          <c:y val="4.108921727600142E-2"/>
          <c:w val="0.78518518518518521"/>
          <c:h val="0.81076230406178262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FID'!$H$25:$I$25</c:f>
              <c:strCache>
                <c:ptCount val="1"/>
                <c:pt idx="0">
                  <c:v>TCE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4572A7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FID'!$D$275:$D$285</c:f>
              <c:numCache>
                <c:formatCode>General</c:formatCode>
                <c:ptCount val="11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FID'!$I$275:$I$285</c:f>
              <c:numCache>
                <c:formatCode>0.00</c:formatCode>
                <c:ptCount val="11"/>
                <c:pt idx="0">
                  <c:v>1.0426540284360191</c:v>
                </c:pt>
                <c:pt idx="1">
                  <c:v>1.0130331753554505</c:v>
                </c:pt>
                <c:pt idx="2">
                  <c:v>0.95971563981042662</c:v>
                </c:pt>
                <c:pt idx="3">
                  <c:v>0.75236966824644558</c:v>
                </c:pt>
                <c:pt idx="4">
                  <c:v>0.9537914691943129</c:v>
                </c:pt>
                <c:pt idx="5">
                  <c:v>0.88270142180094813</c:v>
                </c:pt>
                <c:pt idx="6">
                  <c:v>0.93601895734597163</c:v>
                </c:pt>
                <c:pt idx="7">
                  <c:v>0.77606635071090058</c:v>
                </c:pt>
                <c:pt idx="8">
                  <c:v>0.91824644549763046</c:v>
                </c:pt>
                <c:pt idx="9">
                  <c:v>0.93601895734597163</c:v>
                </c:pt>
                <c:pt idx="10">
                  <c:v>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'GC FID'!$J$25:$K$25</c:f>
              <c:strCache>
                <c:ptCount val="1"/>
                <c:pt idx="0">
                  <c:v>DCE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AA4643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FID'!$D$275:$D$285</c:f>
              <c:numCache>
                <c:formatCode>General</c:formatCode>
                <c:ptCount val="11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FID'!$K$275:$K$285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'GC FID'!$L$25:$M$25</c:f>
              <c:strCache>
                <c:ptCount val="1"/>
                <c:pt idx="0">
                  <c:v>VC</c:v>
                </c:pt>
              </c:strCache>
            </c:strRef>
          </c:tx>
          <c:spPr>
            <a:ln w="25400">
              <a:solidFill>
                <a:srgbClr val="333333"/>
              </a:solidFill>
              <a:prstDash val="solid"/>
            </a:ln>
          </c:spPr>
          <c:marker>
            <c:spPr>
              <a:solidFill>
                <a:srgbClr val="89A54E"/>
              </a:solidFill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'GC FID'!$D$275:$D$285</c:f>
              <c:numCache>
                <c:formatCode>General</c:formatCode>
                <c:ptCount val="11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FID'!$M$275:$M$285</c:f>
              <c:numCache>
                <c:formatCode>0.00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'GC FID'!$O$25:$P$25</c:f>
              <c:strCache>
                <c:ptCount val="1"/>
                <c:pt idx="0">
                  <c:v>Ethene</c:v>
                </c:pt>
              </c:strCache>
            </c:strRef>
          </c:tx>
          <c:spPr>
            <a:ln w="25400">
              <a:solidFill>
                <a:srgbClr val="FF6600"/>
              </a:solidFill>
              <a:prstDash val="solid"/>
            </a:ln>
          </c:spPr>
          <c:marker>
            <c:symbol val="circle"/>
            <c:size val="7"/>
            <c:spPr>
              <a:solidFill>
                <a:srgbClr val="FF6600"/>
              </a:solidFill>
              <a:ln>
                <a:solidFill>
                  <a:srgbClr val="FF6600"/>
                </a:solidFill>
                <a:prstDash val="solid"/>
              </a:ln>
            </c:spPr>
          </c:marker>
          <c:xVal>
            <c:numRef>
              <c:f>'GC FID'!$D$275:$D$285</c:f>
              <c:numCache>
                <c:formatCode>General</c:formatCode>
                <c:ptCount val="11"/>
                <c:pt idx="0">
                  <c:v>4</c:v>
                </c:pt>
                <c:pt idx="1">
                  <c:v>13</c:v>
                </c:pt>
                <c:pt idx="2">
                  <c:v>20</c:v>
                </c:pt>
                <c:pt idx="3">
                  <c:v>26</c:v>
                </c:pt>
                <c:pt idx="4">
                  <c:v>32</c:v>
                </c:pt>
                <c:pt idx="5">
                  <c:v>39</c:v>
                </c:pt>
                <c:pt idx="6">
                  <c:v>47</c:v>
                </c:pt>
                <c:pt idx="7">
                  <c:v>54</c:v>
                </c:pt>
                <c:pt idx="8">
                  <c:v>67</c:v>
                </c:pt>
                <c:pt idx="9">
                  <c:v>74</c:v>
                </c:pt>
              </c:numCache>
            </c:numRef>
          </c:xVal>
          <c:yVal>
            <c:numRef>
              <c:f>'GC FID'!$P$275:$P$285</c:f>
              <c:numCache>
                <c:formatCode>0.00</c:formatCode>
                <c:ptCount val="11"/>
                <c:pt idx="0">
                  <c:v>0</c:v>
                </c:pt>
                <c:pt idx="1">
                  <c:v>2.4067318732105748E-2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149352"/>
        <c:axId val="500152096"/>
      </c:scatterChart>
      <c:valAx>
        <c:axId val="5001493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52096"/>
        <c:crosses val="autoZero"/>
        <c:crossBetween val="midCat"/>
      </c:valAx>
      <c:valAx>
        <c:axId val="500152096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0.00" sourceLinked="1"/>
        <c:majorTickMark val="out"/>
        <c:minorTickMark val="none"/>
        <c:tickLblPos val="nextTo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00149352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333333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85F610F3-E289-4F9D-BB0D-45134ACC1628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20315864-9ED8-4949-8B85-B95A49855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69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AC10860-AE10-42FF-BB70-CADBCD31F2C9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754C1777-ECF8-473B-BF10-976CEE27C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4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1437" indent="-300553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02212" indent="-240442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83097" indent="-240442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63983" indent="-240442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44867" indent="-2404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25753" indent="-2404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06638" indent="-2404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87523" indent="-2404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C5FAE611-0F3E-4F7A-84A3-12855B4B19E1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7765" name="Footer Placeholder 1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1437" indent="-300553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02212" indent="-240442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83097" indent="-240442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63983" indent="-240442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44867" indent="-2404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25753" indent="-2404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06638" indent="-2404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87523" indent="-2404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97611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1225" tIns="91225" rIns="91225" bIns="91225" anchor="t" anchorCtr="0">
            <a:noAutofit/>
          </a:bodyPr>
          <a:lstStyle/>
          <a:p>
            <a:pPr marL="0" indent="71980">
              <a:buNone/>
            </a:pPr>
            <a:endParaRPr/>
          </a:p>
        </p:txBody>
      </p:sp>
      <p:sp>
        <p:nvSpPr>
          <p:cNvPr id="553" name="Shape 55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3363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1225" tIns="91225" rIns="91225" bIns="91225" anchor="t" anchorCtr="0">
            <a:noAutofit/>
          </a:bodyPr>
          <a:lstStyle/>
          <a:p>
            <a:pPr marL="0" indent="71980">
              <a:buNone/>
            </a:pPr>
            <a:endParaRPr/>
          </a:p>
        </p:txBody>
      </p:sp>
      <p:sp>
        <p:nvSpPr>
          <p:cNvPr id="553" name="Shape 55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5032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1225" tIns="91225" rIns="91225" bIns="91225" anchor="t" anchorCtr="0">
            <a:noAutofit/>
          </a:bodyPr>
          <a:lstStyle/>
          <a:p>
            <a:pPr marL="0" indent="71980">
              <a:buNone/>
            </a:pPr>
            <a:endParaRPr/>
          </a:p>
        </p:txBody>
      </p:sp>
      <p:sp>
        <p:nvSpPr>
          <p:cNvPr id="553" name="Shape 55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7851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1225" tIns="91225" rIns="91225" bIns="91225" anchor="t" anchorCtr="0">
            <a:noAutofit/>
          </a:bodyPr>
          <a:lstStyle/>
          <a:p>
            <a:pPr marL="0" indent="71980">
              <a:buNone/>
            </a:pPr>
            <a:endParaRPr/>
          </a:p>
        </p:txBody>
      </p:sp>
      <p:sp>
        <p:nvSpPr>
          <p:cNvPr id="553" name="Shape 55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3829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1225" tIns="91225" rIns="91225" bIns="91225" anchor="t" anchorCtr="0">
            <a:noAutofit/>
          </a:bodyPr>
          <a:lstStyle/>
          <a:p>
            <a:pPr marL="0" indent="71980">
              <a:buNone/>
            </a:pPr>
            <a:endParaRPr/>
          </a:p>
        </p:txBody>
      </p:sp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0129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1225" tIns="91225" rIns="91225" bIns="91225" anchor="t" anchorCtr="0">
            <a:noAutofit/>
          </a:bodyPr>
          <a:lstStyle/>
          <a:p>
            <a:pPr marL="0" indent="71980">
              <a:buNone/>
            </a:pPr>
            <a:endParaRPr/>
          </a:p>
        </p:txBody>
      </p:sp>
      <p:sp>
        <p:nvSpPr>
          <p:cNvPr id="609" name="Shape 609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816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data from the point</a:t>
            </a:r>
            <a:r>
              <a:rPr lang="en-US" baseline="0" dirty="0" smtClean="0"/>
              <a:t> after quartering Nitrate &amp; sulfate.  Edit caption accordingly (replace XXX &amp; XX 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Actually I would delete Day 217 – that data is the outlier from trends for both E1 &amp; E2. So just replace Day 217 with Day XXX (</a:t>
            </a:r>
            <a:r>
              <a:rPr lang="en-US" baseline="0" smtClean="0"/>
              <a:t>after quartering).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052E-78D5-46E1-BA35-1FDBCA8EBF2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10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1225" tIns="91225" rIns="91225" bIns="91225" anchor="t" anchorCtr="0">
            <a:noAutofit/>
          </a:bodyPr>
          <a:lstStyle/>
          <a:p>
            <a:pPr marL="0" indent="71980">
              <a:buNone/>
            </a:pPr>
            <a:endParaRPr/>
          </a:p>
        </p:txBody>
      </p:sp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5047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1225" tIns="91225" rIns="91225" bIns="91225" anchor="t" anchorCtr="0">
            <a:noAutofit/>
          </a:bodyPr>
          <a:lstStyle/>
          <a:p>
            <a:pPr marL="0" indent="71980">
              <a:buNone/>
            </a:pPr>
            <a:endParaRPr/>
          </a:p>
        </p:txBody>
      </p:sp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6630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1437" indent="-300553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02212" indent="-240442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83097" indent="-240442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63983" indent="-240442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44867" indent="-2404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25753" indent="-2404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06638" indent="-2404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87523" indent="-2404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C5FAE611-0F3E-4F7A-84A3-12855B4B19E1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17765" name="Footer Placeholder 1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81437" indent="-300553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02212" indent="-240442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83097" indent="-240442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63983" indent="-240442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44867" indent="-2404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125753" indent="-2404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606638" indent="-2404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87523" indent="-24044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4743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Times New Roman" pitchFamily="18" charset="0"/>
              </a:defRPr>
            </a:lvl1pPr>
            <a:lvl2pPr marL="781437" indent="-300553">
              <a:defRPr i="1">
                <a:solidFill>
                  <a:schemeClr val="tx1"/>
                </a:solidFill>
                <a:latin typeface="Times New Roman" pitchFamily="18" charset="0"/>
              </a:defRPr>
            </a:lvl2pPr>
            <a:lvl3pPr marL="1202212" indent="-240442">
              <a:defRPr i="1">
                <a:solidFill>
                  <a:schemeClr val="tx1"/>
                </a:solidFill>
                <a:latin typeface="Times New Roman" pitchFamily="18" charset="0"/>
              </a:defRPr>
            </a:lvl3pPr>
            <a:lvl4pPr marL="1683097" indent="-240442">
              <a:defRPr i="1">
                <a:solidFill>
                  <a:schemeClr val="tx1"/>
                </a:solidFill>
                <a:latin typeface="Times New Roman" pitchFamily="18" charset="0"/>
              </a:defRPr>
            </a:lvl4pPr>
            <a:lvl5pPr marL="2163983" indent="-240442">
              <a:defRPr i="1">
                <a:solidFill>
                  <a:schemeClr val="tx1"/>
                </a:solidFill>
                <a:latin typeface="Times New Roman" pitchFamily="18" charset="0"/>
              </a:defRPr>
            </a:lvl5pPr>
            <a:lvl6pPr marL="2644867" indent="-240442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6pPr>
            <a:lvl7pPr marL="3125753" indent="-240442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7pPr>
            <a:lvl8pPr marL="3606638" indent="-240442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8pPr>
            <a:lvl9pPr marL="4087523" indent="-240442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9FAD654-085B-40AD-8B8A-A375D743807B}" type="slidenum">
              <a:rPr lang="en-US" i="0">
                <a:latin typeface="Arial" pitchFamily="34" charset="0"/>
              </a:rPr>
              <a:pPr/>
              <a:t>19</a:t>
            </a:fld>
            <a:endParaRPr lang="en-US" i="0">
              <a:latin typeface="Arial" pitchFamily="34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35117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i="1">
                <a:solidFill>
                  <a:schemeClr val="tx1"/>
                </a:solidFill>
                <a:latin typeface="Times New Roman" pitchFamily="18" charset="0"/>
              </a:defRPr>
            </a:lvl1pPr>
            <a:lvl2pPr marL="781437" indent="-300553">
              <a:defRPr i="1">
                <a:solidFill>
                  <a:schemeClr val="tx1"/>
                </a:solidFill>
                <a:latin typeface="Times New Roman" pitchFamily="18" charset="0"/>
              </a:defRPr>
            </a:lvl2pPr>
            <a:lvl3pPr marL="1202212" indent="-240442">
              <a:defRPr i="1">
                <a:solidFill>
                  <a:schemeClr val="tx1"/>
                </a:solidFill>
                <a:latin typeface="Times New Roman" pitchFamily="18" charset="0"/>
              </a:defRPr>
            </a:lvl3pPr>
            <a:lvl4pPr marL="1683097" indent="-240442">
              <a:defRPr i="1">
                <a:solidFill>
                  <a:schemeClr val="tx1"/>
                </a:solidFill>
                <a:latin typeface="Times New Roman" pitchFamily="18" charset="0"/>
              </a:defRPr>
            </a:lvl4pPr>
            <a:lvl5pPr marL="2163983" indent="-240442">
              <a:defRPr i="1">
                <a:solidFill>
                  <a:schemeClr val="tx1"/>
                </a:solidFill>
                <a:latin typeface="Times New Roman" pitchFamily="18" charset="0"/>
              </a:defRPr>
            </a:lvl5pPr>
            <a:lvl6pPr marL="2644867" indent="-240442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6pPr>
            <a:lvl7pPr marL="3125753" indent="-240442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7pPr>
            <a:lvl8pPr marL="3606638" indent="-240442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8pPr>
            <a:lvl9pPr marL="4087523" indent="-240442" algn="ct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9FAD654-085B-40AD-8B8A-A375D743807B}" type="slidenum">
              <a:rPr lang="en-US" i="0">
                <a:latin typeface="Arial" pitchFamily="34" charset="0"/>
              </a:rPr>
              <a:pPr/>
              <a:t>49</a:t>
            </a:fld>
            <a:endParaRPr lang="en-US" i="0">
              <a:latin typeface="Arial" pitchFamily="34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7293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302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033" tIns="46991" rIns="94033" bIns="46991" anchor="t" anchorCtr="0">
            <a:noAutofit/>
          </a:bodyPr>
          <a:lstStyle/>
          <a:p>
            <a:pPr marL="0" indent="0"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type="ftr" idx="11"/>
          </p:nvPr>
        </p:nvSpPr>
        <p:spPr>
          <a:xfrm>
            <a:off x="0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033" tIns="46991" rIns="94033" bIns="46991" anchor="b" anchorCtr="0">
            <a:noAutofit/>
          </a:bodyPr>
          <a:lstStyle/>
          <a:p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299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sldNum" idx="12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033" tIns="46991" rIns="94033" bIns="46991" anchor="b" anchorCtr="0">
            <a:noAutofit/>
          </a:bodyPr>
          <a:lstStyle/>
          <a:p>
            <a:pPr algn="r"/>
            <a:fld id="{00000000-1234-1234-1234-123412341234}" type="slidenum">
              <a:rPr lang="en-US" sz="1200">
                <a:solidFill>
                  <a:schemeClr val="dk1"/>
                </a:solidFill>
              </a:rPr>
              <a:pPr algn="r"/>
              <a:t>23</a:t>
            </a:fld>
            <a:endParaRPr sz="1200">
              <a:solidFill>
                <a:schemeClr val="dk1"/>
              </a:solidFill>
            </a:endParaRPr>
          </a:p>
        </p:txBody>
      </p:sp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033" tIns="46991" rIns="94033" bIns="46991" anchor="t" anchorCtr="0">
            <a:noAutofit/>
          </a:bodyPr>
          <a:lstStyle/>
          <a:p>
            <a:pPr marL="0" indent="0"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Shape 423"/>
          <p:cNvSpPr txBox="1">
            <a:spLocks noGrp="1"/>
          </p:cNvSpPr>
          <p:nvPr>
            <p:ph type="ftr" idx="11"/>
          </p:nvPr>
        </p:nvSpPr>
        <p:spPr>
          <a:xfrm>
            <a:off x="0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033" tIns="46991" rIns="94033" bIns="46991" anchor="b" anchorCtr="0">
            <a:noAutofit/>
          </a:bodyPr>
          <a:lstStyle/>
          <a:p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310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033" tIns="46991" rIns="94033" bIns="46991" anchor="t" anchorCtr="0">
            <a:noAutofit/>
          </a:bodyPr>
          <a:lstStyle/>
          <a:p>
            <a:pPr marL="0" indent="0"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Approved for use in us, canada, several countries in europe, australia…</a:t>
            </a:r>
            <a:endParaRPr sz="1400"/>
          </a:p>
          <a:p>
            <a:pPr marL="0" indent="0"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Have a low pH option</a:t>
            </a:r>
            <a:endParaRPr sz="1400"/>
          </a:p>
          <a:p>
            <a:pPr marL="0" indent="0"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Interesting example of how there has been a lot of basic research, on these pathways, these reductive dehalogenases, and now a product is available that has been okayed for actual admission into the subsurface at contaminated sites. </a:t>
            </a:r>
            <a:endParaRPr sz="1400"/>
          </a:p>
          <a:p>
            <a:pPr marL="0" indent="0"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If it works, how to track it’s working (for instance with biomarker), no pathogens (they certify that) not going to take over (***not a very versatile organism… so easier to get allowance to inject it. ) 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Shape 442"/>
          <p:cNvSpPr txBox="1">
            <a:spLocks noGrp="1"/>
          </p:cNvSpPr>
          <p:nvPr>
            <p:ph type="sldNum" idx="12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033" tIns="46991" rIns="94033" bIns="46991" anchor="b" anchorCtr="0">
            <a:noAutofit/>
          </a:bodyPr>
          <a:lstStyle/>
          <a:p>
            <a:pPr algn="r"/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6456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1225" tIns="91225" rIns="91225" bIns="91225" anchor="t" anchorCtr="0">
            <a:noAutofit/>
          </a:bodyPr>
          <a:lstStyle/>
          <a:p>
            <a:pPr marL="0" indent="71980">
              <a:buNone/>
            </a:pPr>
            <a:endParaRPr/>
          </a:p>
        </p:txBody>
      </p:sp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1130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1225" tIns="91225" rIns="91225" bIns="91225" anchor="t" anchorCtr="0">
            <a:noAutofit/>
          </a:bodyPr>
          <a:lstStyle/>
          <a:p>
            <a:pPr marL="0" indent="71980">
              <a:buNone/>
            </a:pPr>
            <a:endParaRPr/>
          </a:p>
        </p:txBody>
      </p:sp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7424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1225" tIns="91225" rIns="91225" bIns="91225" anchor="t" anchorCtr="0">
            <a:noAutofit/>
          </a:bodyPr>
          <a:lstStyle/>
          <a:p>
            <a:pPr marL="0" indent="71980">
              <a:buNone/>
            </a:pPr>
            <a:endParaRPr/>
          </a:p>
        </p:txBody>
      </p:sp>
      <p:sp>
        <p:nvSpPr>
          <p:cNvPr id="553" name="Shape 55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7018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719E-1C7F-4916-BE43-34A716236151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B3B9-91DF-4DF5-B345-FDC6CE730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1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719E-1C7F-4916-BE43-34A716236151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B3B9-91DF-4DF5-B345-FDC6CE730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1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719E-1C7F-4916-BE43-34A716236151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B3B9-91DF-4DF5-B345-FDC6CE730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78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719E-1C7F-4916-BE43-34A716236151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B3B9-91DF-4DF5-B345-FDC6CE730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61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719E-1C7F-4916-BE43-34A716236151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B3B9-91DF-4DF5-B345-FDC6CE730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91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719E-1C7F-4916-BE43-34A716236151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B3B9-91DF-4DF5-B345-FDC6CE730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1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719E-1C7F-4916-BE43-34A716236151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B3B9-91DF-4DF5-B345-FDC6CE730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47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719E-1C7F-4916-BE43-34A716236151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B3B9-91DF-4DF5-B345-FDC6CE730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36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719E-1C7F-4916-BE43-34A716236151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B3B9-91DF-4DF5-B345-FDC6CE730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49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719E-1C7F-4916-BE43-34A716236151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B3B9-91DF-4DF5-B345-FDC6CE730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6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719E-1C7F-4916-BE43-34A716236151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7B3B9-91DF-4DF5-B345-FDC6CE730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10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0719E-1C7F-4916-BE43-34A716236151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7B3B9-91DF-4DF5-B345-FDC6CE730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61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wmf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7" Type="http://schemas.openxmlformats.org/officeDocument/2006/relationships/chart" Target="../charts/chart12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7" Type="http://schemas.openxmlformats.org/officeDocument/2006/relationships/chart" Target="../charts/chart18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7" Type="http://schemas.openxmlformats.org/officeDocument/2006/relationships/chart" Target="../charts/chart24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23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7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wmf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Biodegradation and Bioremediation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300" dirty="0" smtClean="0"/>
              <a:t>Learning Objectives </a:t>
            </a:r>
          </a:p>
          <a:p>
            <a:r>
              <a:rPr lang="en-US" dirty="0" smtClean="0"/>
              <a:t>Recognize common aerobic and anaerobic </a:t>
            </a:r>
            <a:r>
              <a:rPr lang="en-US" dirty="0" smtClean="0"/>
              <a:t>biodegradation pathways for </a:t>
            </a:r>
            <a:r>
              <a:rPr lang="en-US" dirty="0" smtClean="0"/>
              <a:t>different chemical classes</a:t>
            </a:r>
          </a:p>
          <a:p>
            <a:pPr lvl="1"/>
            <a:r>
              <a:rPr lang="en-US" dirty="0" smtClean="0"/>
              <a:t>Aromatics &amp; alkanes</a:t>
            </a:r>
          </a:p>
          <a:p>
            <a:pPr lvl="1"/>
            <a:r>
              <a:rPr lang="en-US" dirty="0" err="1" smtClean="0"/>
              <a:t>Organohalides</a:t>
            </a:r>
            <a:r>
              <a:rPr lang="en-US" dirty="0" smtClean="0"/>
              <a:t> (</a:t>
            </a:r>
            <a:r>
              <a:rPr lang="en-US" dirty="0" err="1" smtClean="0"/>
              <a:t>chloro</a:t>
            </a:r>
            <a:r>
              <a:rPr lang="en-US" dirty="0" smtClean="0"/>
              <a:t>- and </a:t>
            </a:r>
            <a:r>
              <a:rPr lang="en-US" dirty="0" err="1" smtClean="0"/>
              <a:t>flouro</a:t>
            </a:r>
            <a:r>
              <a:rPr lang="en-US" dirty="0" smtClean="0"/>
              <a:t>- organics</a:t>
            </a:r>
            <a:r>
              <a:rPr lang="en-US" dirty="0" smtClean="0"/>
              <a:t>) (e.g. TCE, PCBs, chlorobenzenes)</a:t>
            </a:r>
            <a:endParaRPr lang="en-US" dirty="0" smtClean="0"/>
          </a:p>
          <a:p>
            <a:pPr lvl="1"/>
            <a:r>
              <a:rPr lang="en-US" dirty="0" smtClean="0"/>
              <a:t>Polymers </a:t>
            </a:r>
          </a:p>
          <a:p>
            <a:pPr lvl="1"/>
            <a:r>
              <a:rPr lang="en-US" dirty="0" smtClean="0"/>
              <a:t>Metals/radionuclides</a:t>
            </a:r>
          </a:p>
          <a:p>
            <a:pPr lvl="0"/>
            <a:r>
              <a:rPr lang="en-US" dirty="0" smtClean="0"/>
              <a:t>Discuss reasons for a delay between a microbial communities’ exposure to a toxic chemical and observable compound biodegradation (=Acclimation period)</a:t>
            </a:r>
          </a:p>
          <a:p>
            <a:pPr lvl="0"/>
            <a:r>
              <a:rPr lang="en-US" dirty="0" smtClean="0"/>
              <a:t>Discuss the general steps in site remediation at a particular contaminated site</a:t>
            </a:r>
          </a:p>
          <a:p>
            <a:pPr lvl="1"/>
            <a:r>
              <a:rPr lang="en-US" dirty="0" smtClean="0"/>
              <a:t>Remedial characterization /Feasibility study</a:t>
            </a:r>
          </a:p>
          <a:p>
            <a:pPr lvl="1"/>
            <a:r>
              <a:rPr lang="en-US" dirty="0" smtClean="0"/>
              <a:t>Selection of strategy (=Record of Decision)</a:t>
            </a:r>
          </a:p>
          <a:p>
            <a:pPr lvl="1"/>
            <a:r>
              <a:rPr lang="en-US" dirty="0" smtClean="0"/>
              <a:t>Implementation and monitoring (Remedial Design/Remedial Action)</a:t>
            </a:r>
          </a:p>
          <a:p>
            <a:pPr lvl="1"/>
            <a:r>
              <a:rPr lang="en-US" dirty="0" smtClean="0"/>
              <a:t>Closure of site</a:t>
            </a:r>
          </a:p>
          <a:p>
            <a:r>
              <a:rPr lang="en-US" dirty="0" smtClean="0"/>
              <a:t>Describe the difference between in situ and ex situ </a:t>
            </a:r>
            <a:r>
              <a:rPr lang="en-US" dirty="0" smtClean="0"/>
              <a:t>bioremediation</a:t>
            </a:r>
            <a:endParaRPr lang="en-US" dirty="0" smtClean="0"/>
          </a:p>
          <a:p>
            <a:pPr lvl="0"/>
            <a:r>
              <a:rPr lang="en-US" dirty="0" smtClean="0"/>
              <a:t>Explain </a:t>
            </a:r>
            <a:r>
              <a:rPr lang="en-US" dirty="0"/>
              <a:t>the differences between the following regarding </a:t>
            </a:r>
            <a:r>
              <a:rPr lang="en-US" i="1" dirty="0"/>
              <a:t>in situ</a:t>
            </a:r>
            <a:r>
              <a:rPr lang="en-US" dirty="0"/>
              <a:t> bioremediation: natural attenuation, </a:t>
            </a:r>
            <a:r>
              <a:rPr lang="en-US" dirty="0" smtClean="0"/>
              <a:t>and two types of enhanced bioremediation (</a:t>
            </a:r>
            <a:r>
              <a:rPr lang="en-US" dirty="0" err="1" smtClean="0"/>
              <a:t>biostimulation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bioaugmentation).</a:t>
            </a:r>
            <a:endParaRPr lang="en-US" dirty="0"/>
          </a:p>
          <a:p>
            <a:r>
              <a:rPr lang="en-US" dirty="0"/>
              <a:t>L</a:t>
            </a:r>
            <a:r>
              <a:rPr lang="en-US" dirty="0" smtClean="0"/>
              <a:t>ist </a:t>
            </a:r>
            <a:r>
              <a:rPr lang="en-US" dirty="0"/>
              <a:t>the three overlapping lines </a:t>
            </a:r>
            <a:r>
              <a:rPr lang="en-US" dirty="0" smtClean="0"/>
              <a:t>of evidence required </a:t>
            </a:r>
            <a:r>
              <a:rPr lang="en-US" dirty="0"/>
              <a:t>to document that </a:t>
            </a:r>
            <a:r>
              <a:rPr lang="en-US" i="1" dirty="0"/>
              <a:t>in situ </a:t>
            </a:r>
            <a:r>
              <a:rPr lang="en-US" dirty="0"/>
              <a:t>bioremediation is occurring at a site</a:t>
            </a:r>
            <a:r>
              <a:rPr lang="en-US" dirty="0" smtClean="0"/>
              <a:t>.  Be able to describe some modern tools to provide this evidence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92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Aquifer remediation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48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mediation Techniques&#10;In-Situ Bioremediation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4" y="1690688"/>
            <a:ext cx="7225689" cy="406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5735400"/>
            <a:ext cx="8398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http://www.slideshare.net/mohitishere/groundwater-contamination-and-prevention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776763" y="2251252"/>
            <a:ext cx="4488179" cy="3250203"/>
            <a:chOff x="4762169" y="4326207"/>
            <a:chExt cx="3023547" cy="2074655"/>
          </a:xfrm>
        </p:grpSpPr>
        <p:pic>
          <p:nvPicPr>
            <p:cNvPr id="9" name="Picture 4" descr="in situ bioremedia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169" y="4326207"/>
              <a:ext cx="2857500" cy="1924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6239681" y="6185418"/>
              <a:ext cx="154603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 smtClean="0"/>
                <a:t>http://followgreenliving.com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254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5984"/>
            <a:ext cx="10515600" cy="1325563"/>
          </a:xfrm>
        </p:spPr>
        <p:txBody>
          <a:bodyPr/>
          <a:lstStyle/>
          <a:p>
            <a:r>
              <a:rPr lang="en-US" dirty="0" smtClean="0"/>
              <a:t>Site Remediation steps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399"/>
          <a:stretch/>
        </p:blipFill>
        <p:spPr>
          <a:xfrm>
            <a:off x="1063257" y="904568"/>
            <a:ext cx="10215289" cy="58461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1838632"/>
            <a:ext cx="2251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Site Characterization then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295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13" y="85031"/>
            <a:ext cx="10515600" cy="1325563"/>
          </a:xfrm>
        </p:spPr>
        <p:txBody>
          <a:bodyPr/>
          <a:lstStyle/>
          <a:p>
            <a:r>
              <a:rPr lang="en-US" dirty="0" smtClean="0"/>
              <a:t>Groundwater bioremediation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212" y="1027136"/>
            <a:ext cx="10515600" cy="4351338"/>
          </a:xfrm>
        </p:spPr>
        <p:txBody>
          <a:bodyPr/>
          <a:lstStyle/>
          <a:p>
            <a:r>
              <a:rPr lang="en-US" dirty="0" smtClean="0"/>
              <a:t>Plume enhancements: inject limiting nutrients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3074" name="Picture 2" descr="http://pubs.sciepub.com/ijebb/3/1/5/image/fi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258" y="1410594"/>
            <a:ext cx="5476310" cy="550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576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18" y="104009"/>
            <a:ext cx="10775390" cy="675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28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09303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Examples for Encouraging aerobic biodegradation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4870"/>
            <a:ext cx="4736977" cy="49047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190"/>
          <a:stretch/>
        </p:blipFill>
        <p:spPr>
          <a:xfrm>
            <a:off x="6232125" y="1584869"/>
            <a:ext cx="4962616" cy="4832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11549" y="1690688"/>
            <a:ext cx="262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Bioventing in vadose zone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76148" y="1584869"/>
            <a:ext cx="294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Biosparging</a:t>
            </a:r>
            <a:r>
              <a:rPr lang="en-US" dirty="0" smtClean="0">
                <a:solidFill>
                  <a:srgbClr val="C00000"/>
                </a:solidFill>
              </a:rPr>
              <a:t> in saturated zone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360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Biobarriers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908" y="2965142"/>
            <a:ext cx="9756035" cy="31382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Passive treatment of leading edge of plume: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26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of bioremediation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show evidence that in situ bioremediation is successful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5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dirty="0"/>
              <a:t>Evidence for </a:t>
            </a:r>
            <a:r>
              <a:rPr lang="en-US" sz="4000" i="1" dirty="0"/>
              <a:t>in situ</a:t>
            </a:r>
            <a:r>
              <a:rPr lang="en-US" sz="4000" dirty="0"/>
              <a:t> bioremediation:</a:t>
            </a:r>
            <a:br>
              <a:rPr lang="en-US" sz="4000" dirty="0"/>
            </a:br>
            <a:r>
              <a:rPr lang="en-US" sz="4000" dirty="0"/>
              <a:t>The 3 Criteria </a:t>
            </a:r>
            <a:br>
              <a:rPr lang="en-US" sz="4000" dirty="0"/>
            </a:br>
            <a:r>
              <a:rPr lang="en-US" sz="3200" dirty="0"/>
              <a:t>(from the US National Research Council)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3413" y="2332038"/>
            <a:ext cx="8229600" cy="4525962"/>
          </a:xfrm>
        </p:spPr>
        <p:txBody>
          <a:bodyPr/>
          <a:lstStyle/>
          <a:p>
            <a:pPr marL="609600" indent="-609600">
              <a:buFontTx/>
              <a:buAutoNum type="arabicPeriod"/>
              <a:defRPr/>
            </a:pPr>
            <a:r>
              <a:rPr lang="en-US" dirty="0" smtClean="0">
                <a:solidFill>
                  <a:srgbClr val="C00000"/>
                </a:solidFill>
              </a:rPr>
              <a:t>Contaminant(s) concentration is decreasing</a:t>
            </a:r>
          </a:p>
          <a:p>
            <a:pPr marL="609600" indent="-609600">
              <a:buFontTx/>
              <a:buAutoNum type="arabicPeriod"/>
              <a:defRPr/>
            </a:pPr>
            <a:r>
              <a:rPr lang="en-US" dirty="0" smtClean="0">
                <a:solidFill>
                  <a:srgbClr val="C00000"/>
                </a:solidFill>
              </a:rPr>
              <a:t>Microorganisms (MOs) from the site are capable of catalyzing the biodegradation of the contaminant(s)</a:t>
            </a:r>
          </a:p>
          <a:p>
            <a:pPr marL="609600" indent="-609600">
              <a:buFontTx/>
              <a:buAutoNum type="arabicPeriod"/>
              <a:defRPr/>
            </a:pPr>
            <a:r>
              <a:rPr lang="en-US" dirty="0" smtClean="0">
                <a:solidFill>
                  <a:srgbClr val="C00000"/>
                </a:solidFill>
              </a:rPr>
              <a:t>The </a:t>
            </a:r>
            <a:r>
              <a:rPr lang="en-US" dirty="0" err="1" smtClean="0">
                <a:solidFill>
                  <a:srgbClr val="C00000"/>
                </a:solidFill>
              </a:rPr>
              <a:t>biodegradative</a:t>
            </a:r>
            <a:r>
              <a:rPr lang="en-US" dirty="0" smtClean="0">
                <a:solidFill>
                  <a:srgbClr val="C00000"/>
                </a:solidFill>
              </a:rPr>
              <a:t> capability of the MOs is being realized under field conditions.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BDE6CC-6270-4764-8693-2B3B6ED127D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8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57151"/>
            <a:ext cx="9982201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/>
              <a:t>Biomarkers of chlorinated solvent bioremediation: </a:t>
            </a:r>
            <a:br>
              <a:rPr lang="en-US" sz="4000" dirty="0"/>
            </a:br>
            <a:r>
              <a:rPr lang="en-US" sz="4000" dirty="0" smtClean="0"/>
              <a:t>monitoring activities of tiny creatures, deep  underground</a:t>
            </a:r>
            <a:endParaRPr lang="en-US" sz="4000" dirty="0"/>
          </a:p>
        </p:txBody>
      </p:sp>
      <p:grpSp>
        <p:nvGrpSpPr>
          <p:cNvPr id="12302" name="Group 14"/>
          <p:cNvGrpSpPr>
            <a:grpSpLocks/>
          </p:cNvGrpSpPr>
          <p:nvPr/>
        </p:nvGrpSpPr>
        <p:grpSpPr bwMode="auto">
          <a:xfrm>
            <a:off x="1524000" y="2316693"/>
            <a:ext cx="8682038" cy="2259013"/>
            <a:chOff x="144" y="1646"/>
            <a:chExt cx="5469" cy="1423"/>
          </a:xfrm>
        </p:grpSpPr>
        <p:pic>
          <p:nvPicPr>
            <p:cNvPr id="12293" name="Picture 4" descr="PCEButyratecultureLiveDeadEmil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0" y="2018"/>
              <a:ext cx="1501" cy="1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4" name="Picture 6" descr="ContinuousPlum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04"/>
            <a:stretch>
              <a:fillRect/>
            </a:stretch>
          </p:blipFill>
          <p:spPr bwMode="auto">
            <a:xfrm>
              <a:off x="144" y="1646"/>
              <a:ext cx="1675" cy="1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81" y="2437"/>
              <a:ext cx="33" cy="4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6" name="Line 8"/>
            <p:cNvSpPr>
              <a:spLocks noChangeShapeType="1"/>
            </p:cNvSpPr>
            <p:nvPr/>
          </p:nvSpPr>
          <p:spPr bwMode="auto">
            <a:xfrm flipV="1">
              <a:off x="614" y="2018"/>
              <a:ext cx="1646" cy="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7" name="Line 9"/>
            <p:cNvSpPr>
              <a:spLocks noChangeShapeType="1"/>
            </p:cNvSpPr>
            <p:nvPr/>
          </p:nvSpPr>
          <p:spPr bwMode="auto">
            <a:xfrm>
              <a:off x="614" y="2483"/>
              <a:ext cx="1646" cy="5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8" name="Line 11"/>
            <p:cNvSpPr>
              <a:spLocks noChangeShapeType="1"/>
            </p:cNvSpPr>
            <p:nvPr/>
          </p:nvSpPr>
          <p:spPr bwMode="auto">
            <a:xfrm flipV="1">
              <a:off x="3316" y="2162"/>
              <a:ext cx="963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9" name="Line 12"/>
            <p:cNvSpPr>
              <a:spLocks noChangeShapeType="1"/>
            </p:cNvSpPr>
            <p:nvPr/>
          </p:nvSpPr>
          <p:spPr bwMode="auto">
            <a:xfrm>
              <a:off x="3316" y="2608"/>
              <a:ext cx="1021" cy="3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00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09" r="61609" b="82704"/>
            <a:stretch>
              <a:fillRect/>
            </a:stretch>
          </p:blipFill>
          <p:spPr bwMode="auto">
            <a:xfrm>
              <a:off x="4185" y="2156"/>
              <a:ext cx="1428" cy="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3"/>
          <p:cNvPicPr>
            <a:picLocks noChangeAspect="1" noChangeArrowheads="1"/>
          </p:cNvPicPr>
          <p:nvPr/>
        </p:nvPicPr>
        <p:blipFill rotWithShape="1">
          <a:blip r:embed="rId6" cstate="print"/>
          <a:srcRect l="24768" r="26583"/>
          <a:stretch/>
        </p:blipFill>
        <p:spPr bwMode="auto">
          <a:xfrm rot="5400000">
            <a:off x="8692265" y="2407268"/>
            <a:ext cx="609604" cy="1482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9960746" y="2907243"/>
            <a:ext cx="1354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 (genes)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0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Bioremediation/Biodegradation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Prediction of degradation based on chemical structure</a:t>
            </a:r>
          </a:p>
          <a:p>
            <a:r>
              <a:rPr lang="en-US" dirty="0" smtClean="0"/>
              <a:t>Acclimation</a:t>
            </a:r>
          </a:p>
          <a:p>
            <a:r>
              <a:rPr lang="en-US" dirty="0" smtClean="0"/>
              <a:t>Types of </a:t>
            </a:r>
            <a:r>
              <a:rPr lang="en-US" dirty="0" err="1" smtClean="0"/>
              <a:t>biodeg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Pollution prevention (reactors treating industrial waste)</a:t>
            </a:r>
          </a:p>
          <a:p>
            <a:pPr lvl="1"/>
            <a:r>
              <a:rPr lang="en-US" dirty="0" smtClean="0"/>
              <a:t>Bioremediation of contaminated soils</a:t>
            </a:r>
          </a:p>
          <a:p>
            <a:r>
              <a:rPr lang="en-US" dirty="0" smtClean="0"/>
              <a:t>Site remediation</a:t>
            </a:r>
          </a:p>
          <a:p>
            <a:pPr lvl="1"/>
            <a:r>
              <a:rPr lang="en-US" dirty="0" smtClean="0"/>
              <a:t>Site characterization </a:t>
            </a:r>
          </a:p>
          <a:p>
            <a:pPr lvl="1"/>
            <a:r>
              <a:rPr lang="en-US" dirty="0" smtClean="0"/>
              <a:t>Selection of strategy</a:t>
            </a:r>
          </a:p>
          <a:p>
            <a:pPr lvl="1"/>
            <a:r>
              <a:rPr lang="en-US" dirty="0" smtClean="0"/>
              <a:t>Implementation and monitoring</a:t>
            </a:r>
          </a:p>
          <a:p>
            <a:pPr lvl="1"/>
            <a:r>
              <a:rPr lang="en-US" dirty="0" smtClean="0"/>
              <a:t>Closure of site</a:t>
            </a:r>
          </a:p>
        </p:txBody>
      </p:sp>
    </p:spTree>
    <p:extLst>
      <p:ext uri="{BB962C8B-B14F-4D97-AF65-F5344CB8AC3E}">
        <p14:creationId xmlns:p14="http://schemas.microsoft.com/office/powerpoint/2010/main" val="3440715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case study: passive bioremediation of TCE plume in groundwater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54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ctrTitle"/>
          </p:nvPr>
        </p:nvSpPr>
        <p:spPr>
          <a:xfrm>
            <a:off x="668351" y="889520"/>
            <a:ext cx="109218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 sz="7200" b="0" i="0" u="none" strike="noStrike" cap="none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The Good: </a:t>
            </a:r>
            <a:r>
              <a:rPr lang="en-US" sz="7200" smtClean="0"/>
              <a:t>Chlorinated </a:t>
            </a:r>
            <a:r>
              <a:rPr lang="en-US" sz="7200" dirty="0"/>
              <a:t>solvent bioremediation </a:t>
            </a:r>
            <a:r>
              <a:rPr lang="en-US" sz="7200" dirty="0" smtClean="0"/>
              <a:t>using mulch </a:t>
            </a:r>
            <a:r>
              <a:rPr lang="en-US" sz="7200" dirty="0" err="1" smtClean="0"/>
              <a:t>biobarriers</a:t>
            </a:r>
            <a:endParaRPr sz="7200" dirty="0"/>
          </a:p>
        </p:txBody>
      </p:sp>
      <p:sp>
        <p:nvSpPr>
          <p:cNvPr id="379" name="Shape 379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endParaRPr sz="24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930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Shape 386"/>
          <p:cNvSpPr txBox="1">
            <a:spLocks noGrp="1"/>
          </p:cNvSpPr>
          <p:nvPr>
            <p:ph type="title" idx="4294967295"/>
          </p:nvPr>
        </p:nvSpPr>
        <p:spPr>
          <a:xfrm>
            <a:off x="0" y="-41275"/>
            <a:ext cx="892968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PCE and TCE contamination of GW</a:t>
            </a:r>
            <a:endParaRPr sz="3600" b="0" i="0" u="none" strike="noStrike" cap="non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/>
          <p:cNvSpPr txBox="1"/>
          <p:nvPr/>
        </p:nvSpPr>
        <p:spPr>
          <a:xfrm>
            <a:off x="1111045" y="5338916"/>
            <a:ext cx="3097419" cy="40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TCE </a:t>
            </a:r>
            <a:r>
              <a:rPr lang="en-US" sz="1800" dirty="0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plume in groundwater</a:t>
            </a:r>
            <a:endParaRPr dirty="0"/>
          </a:p>
        </p:txBody>
      </p:sp>
      <p:pic>
        <p:nvPicPr>
          <p:cNvPr id="389" name="Shape 389"/>
          <p:cNvPicPr preferRelativeResize="0"/>
          <p:nvPr/>
        </p:nvPicPr>
        <p:blipFill rotWithShape="1">
          <a:blip r:embed="rId3">
            <a:alphaModFix/>
          </a:blip>
          <a:srcRect l="1898" t="18509" r="86145" b="6351"/>
          <a:stretch/>
        </p:blipFill>
        <p:spPr>
          <a:xfrm>
            <a:off x="2236790" y="1933577"/>
            <a:ext cx="858836" cy="88582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90" name="Shape 390"/>
          <p:cNvSpPr/>
          <p:nvPr/>
        </p:nvSpPr>
        <p:spPr>
          <a:xfrm>
            <a:off x="5435614" y="964322"/>
            <a:ext cx="6430962" cy="532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PCE (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tetrachloroethene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and TCE (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trichloroethene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are chlorinated solvents used as dry cleaning fluids, engine degreasers, and electronics </a:t>
            </a: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cleansers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Very common pollutants: Tetrachloroethylene (PCE)  has been found in at least 771 of the 1,430 National Priorities List (Superfund) sites identified by the Environmental Protection Agency (EPA) . (epa.gov)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Bioremediation </a:t>
            </a:r>
            <a:r>
              <a:rPr lang="en-US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(usually anaerobic) can 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be: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 situ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(pump and treat)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Passive </a:t>
            </a:r>
            <a:r>
              <a:rPr lang="en-US" sz="2000" b="0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situ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e.g. Monitored Natural Attenuation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</a:t>
            </a:r>
            <a:r>
              <a:rPr lang="en-US" sz="2000" b="0" i="1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situ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e.g.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biostimulation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(adding electron donor) or bioaugmentation (adding bacteria)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" name="Shape 399"/>
          <p:cNvGrpSpPr/>
          <p:nvPr/>
        </p:nvGrpSpPr>
        <p:grpSpPr>
          <a:xfrm>
            <a:off x="745385" y="2414329"/>
            <a:ext cx="4817199" cy="3721124"/>
            <a:chOff x="4540518" y="4025611"/>
            <a:chExt cx="3245198" cy="2375251"/>
          </a:xfrm>
        </p:grpSpPr>
        <p:pic>
          <p:nvPicPr>
            <p:cNvPr id="9" name="Shape 400" descr="in situ bioremediati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40518" y="4025611"/>
              <a:ext cx="2857500" cy="1924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Shape 401"/>
            <p:cNvSpPr/>
            <p:nvPr/>
          </p:nvSpPr>
          <p:spPr>
            <a:xfrm>
              <a:off x="6239681" y="6185418"/>
              <a:ext cx="1546035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http://followgreenliving.com</a:t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00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Shape 4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308100"/>
            <a:ext cx="9144000" cy="1500188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 txBox="1">
            <a:spLocks noGrp="1"/>
          </p:cNvSpPr>
          <p:nvPr>
            <p:ph type="body" idx="4294967295"/>
          </p:nvPr>
        </p:nvSpPr>
        <p:spPr>
          <a:xfrm>
            <a:off x="0" y="2774950"/>
            <a:ext cx="8499475" cy="3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80000"/>
              </a:lnSpc>
              <a:buSzPts val="1800"/>
              <a:buFont typeface="Wingdings" panose="05000000000000000000" pitchFamily="2" charset="2"/>
              <a:buChar char="§"/>
            </a:pPr>
            <a:r>
              <a:rPr lang="en-US" sz="1800" b="1" u="sng" dirty="0">
                <a:solidFill>
                  <a:schemeClr val="tx1"/>
                </a:solidFill>
              </a:rPr>
              <a:t>Requires</a:t>
            </a:r>
            <a:r>
              <a:rPr lang="en-US" sz="1800" dirty="0">
                <a:solidFill>
                  <a:schemeClr val="tx1"/>
                </a:solidFill>
              </a:rPr>
              <a:t> H</a:t>
            </a:r>
            <a:r>
              <a:rPr lang="en-US" sz="1800" baseline="-25000" dirty="0">
                <a:solidFill>
                  <a:schemeClr val="tx1"/>
                </a:solidFill>
              </a:rPr>
              <a:t>2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dirty="0" err="1">
                <a:solidFill>
                  <a:schemeClr val="tx1"/>
                </a:solidFill>
              </a:rPr>
              <a:t>organohalides</a:t>
            </a:r>
            <a:r>
              <a:rPr lang="en-US" sz="1800" dirty="0">
                <a:solidFill>
                  <a:schemeClr val="tx1"/>
                </a:solidFill>
              </a:rPr>
              <a:t> to breathe (Organohalide respiring bacteria OHRB)</a:t>
            </a:r>
          </a:p>
          <a:p>
            <a:pPr marL="285750" indent="-28575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1800" b="0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Very </a:t>
            </a:r>
            <a:r>
              <a:rPr lang="en-US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“ancient” bacteria </a:t>
            </a:r>
            <a:r>
              <a:rPr lang="en-US" sz="1800" b="0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group (</a:t>
            </a:r>
            <a:r>
              <a:rPr lang="en-US" sz="1800" b="0" i="0" u="none" strike="noStrike" cap="none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Chloroflexi</a:t>
            </a:r>
            <a:r>
              <a:rPr lang="en-US" sz="1800" b="0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phylum). </a:t>
            </a:r>
            <a:r>
              <a:rPr lang="en-US" sz="1800" dirty="0" smtClean="0">
                <a:solidFill>
                  <a:schemeClr val="tx1"/>
                </a:solidFill>
              </a:rPr>
              <a:t>Natural a</a:t>
            </a:r>
            <a:r>
              <a:rPr lang="en-US" sz="1800" b="0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naerobic </a:t>
            </a:r>
            <a:r>
              <a:rPr lang="en-US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soil/sediment </a:t>
            </a:r>
            <a:r>
              <a:rPr lang="en-US" sz="1800" b="0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dwellers. Small genomes (1.5 </a:t>
            </a:r>
            <a:r>
              <a:rPr lang="en-US" sz="1800" b="0" i="0" u="none" strike="noStrike" cap="none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MBps</a:t>
            </a:r>
            <a:r>
              <a:rPr lang="en-US" sz="1800" b="0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80000"/>
              </a:lnSpc>
              <a:buSzPts val="1800"/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Grows better in </a:t>
            </a:r>
            <a:r>
              <a:rPr lang="en-US" sz="1800" dirty="0">
                <a:solidFill>
                  <a:schemeClr val="tx1"/>
                </a:solidFill>
              </a:rPr>
              <a:t>complex microbial </a:t>
            </a:r>
            <a:r>
              <a:rPr lang="en-US" sz="1800" dirty="0" smtClean="0">
                <a:solidFill>
                  <a:schemeClr val="tx1"/>
                </a:solidFill>
              </a:rPr>
              <a:t>enrichment cultures than in pure culture.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Wingdings" panose="05000000000000000000" pitchFamily="2" charset="2"/>
              <a:buChar char="§"/>
            </a:pPr>
            <a:r>
              <a:rPr lang="en-US" sz="1800" b="0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Can </a:t>
            </a:r>
            <a:r>
              <a:rPr lang="en-US" sz="18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different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organohalides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(PCBs, dioxins, chlorinated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ethenes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others)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01600" algn="l" rtl="0">
              <a:lnSpc>
                <a:spcPct val="80000"/>
              </a:lnSpc>
              <a:spcBef>
                <a:spcPts val="1000"/>
              </a:spcBef>
              <a:spcAft>
                <a:spcPts val="20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Shape 431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42193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Calibri"/>
              <a:buNone/>
            </a:pPr>
            <a:r>
              <a:rPr lang="en-US" sz="324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Dehalococcoides </a:t>
            </a:r>
            <a:r>
              <a:rPr lang="en-US" sz="3240" b="0" i="1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mccartyi (DMC) </a:t>
            </a:r>
            <a:r>
              <a:rPr lang="en-US" sz="324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strain </a:t>
            </a:r>
            <a:r>
              <a:rPr lang="en-US" sz="32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195: First isolate to </a:t>
            </a:r>
            <a:r>
              <a:rPr lang="en-US" sz="324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dechlorinate</a:t>
            </a:r>
            <a:r>
              <a:rPr lang="en-US" sz="32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PCE to ethene </a:t>
            </a:r>
            <a:r>
              <a:rPr lang="en-US" sz="324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(Cornell</a:t>
            </a:r>
            <a:r>
              <a:rPr lang="en-US" sz="32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Profs Gossett &amp; Zinder)</a:t>
            </a:r>
            <a:endParaRPr sz="324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7" name="Shape 427"/>
          <p:cNvGrpSpPr/>
          <p:nvPr/>
        </p:nvGrpSpPr>
        <p:grpSpPr>
          <a:xfrm>
            <a:off x="1691148" y="4534876"/>
            <a:ext cx="4737267" cy="2323124"/>
            <a:chOff x="0" y="2016"/>
            <a:chExt cx="2668" cy="1815"/>
          </a:xfrm>
        </p:grpSpPr>
        <p:pic>
          <p:nvPicPr>
            <p:cNvPr id="428" name="Shape 4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2016"/>
              <a:ext cx="2643" cy="16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Shape 429"/>
            <p:cNvSpPr txBox="1"/>
            <p:nvPr/>
          </p:nvSpPr>
          <p:spPr>
            <a:xfrm>
              <a:off x="0" y="3600"/>
              <a:ext cx="2668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(from </a:t>
              </a:r>
              <a:r>
                <a:rPr lang="en-US" b="1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Maymo-Gatell</a:t>
              </a: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et al., 1997, </a:t>
              </a:r>
              <a:r>
                <a:rPr lang="en-US" b="1" i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Science</a:t>
              </a:r>
              <a:r>
                <a:rPr lang="en-US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sz="1100" dirty="0"/>
            </a:p>
          </p:txBody>
        </p:sp>
        <p:sp>
          <p:nvSpPr>
            <p:cNvPr id="430" name="Shape 430"/>
            <p:cNvSpPr txBox="1"/>
            <p:nvPr/>
          </p:nvSpPr>
          <p:spPr>
            <a:xfrm>
              <a:off x="0" y="3360"/>
              <a:ext cx="488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0.2 μm</a:t>
              </a:r>
              <a:endParaRPr/>
            </a:p>
          </p:txBody>
        </p:sp>
      </p:grpSp>
      <p:cxnSp>
        <p:nvCxnSpPr>
          <p:cNvPr id="432" name="Shape 432"/>
          <p:cNvCxnSpPr/>
          <p:nvPr/>
        </p:nvCxnSpPr>
        <p:spPr>
          <a:xfrm>
            <a:off x="8462963" y="2155825"/>
            <a:ext cx="766762" cy="0"/>
          </a:xfrm>
          <a:prstGeom prst="straightConnector1">
            <a:avLst/>
          </a:prstGeom>
          <a:noFill/>
          <a:ln w="38100" cap="flat" cmpd="sng">
            <a:solidFill>
              <a:srgbClr val="009900"/>
            </a:solidFill>
            <a:prstDash val="dot"/>
            <a:round/>
            <a:headEnd type="none" w="med" len="med"/>
            <a:tailEnd type="stealth" w="lg" len="lg"/>
          </a:ln>
        </p:spPr>
      </p:cxnSp>
      <p:cxnSp>
        <p:nvCxnSpPr>
          <p:cNvPr id="433" name="Shape 433"/>
          <p:cNvCxnSpPr/>
          <p:nvPr/>
        </p:nvCxnSpPr>
        <p:spPr>
          <a:xfrm>
            <a:off x="8437564" y="2165351"/>
            <a:ext cx="433387" cy="15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5" name="Shape 435"/>
          <p:cNvSpPr txBox="1"/>
          <p:nvPr/>
        </p:nvSpPr>
        <p:spPr>
          <a:xfrm>
            <a:off x="10020300" y="2968100"/>
            <a:ext cx="21717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Microscopic observation of different types of microbes in lab bioreactors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Shape 436"/>
          <p:cNvPicPr preferRelativeResize="0"/>
          <p:nvPr/>
        </p:nvPicPr>
        <p:blipFill rotWithShape="1">
          <a:blip r:embed="rId5">
            <a:alphaModFix/>
          </a:blip>
          <a:srcRect l="18882" t="1369" r="11858" b="12041"/>
          <a:stretch/>
        </p:blipFill>
        <p:spPr>
          <a:xfrm>
            <a:off x="10434081" y="968306"/>
            <a:ext cx="1772762" cy="1757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Shape 437"/>
          <p:cNvPicPr preferRelativeResize="0"/>
          <p:nvPr/>
        </p:nvPicPr>
        <p:blipFill rotWithShape="1">
          <a:blip r:embed="rId6">
            <a:alphaModFix/>
          </a:blip>
          <a:srcRect l="7435" t="7692" r="14485"/>
          <a:stretch/>
        </p:blipFill>
        <p:spPr>
          <a:xfrm>
            <a:off x="9466958" y="980649"/>
            <a:ext cx="632658" cy="721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Shape 4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05822" y="3898744"/>
            <a:ext cx="4009594" cy="293758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667256" y="1178839"/>
            <a:ext cx="1745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DMC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Other genera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24461" y="1193649"/>
            <a:ext cx="1745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DMC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Other genera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383436" y="1214422"/>
            <a:ext cx="3502267" cy="342042"/>
            <a:chOff x="6383436" y="1214422"/>
            <a:chExt cx="3502267" cy="342042"/>
          </a:xfrm>
        </p:grpSpPr>
        <p:sp>
          <p:nvSpPr>
            <p:cNvPr id="18" name="TextBox 17"/>
            <p:cNvSpPr txBox="1"/>
            <p:nvPr/>
          </p:nvSpPr>
          <p:spPr>
            <a:xfrm>
              <a:off x="6383436" y="1214422"/>
              <a:ext cx="17450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DMC only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40641" y="1248687"/>
              <a:ext cx="17450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DMC only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4" name="Straight Connector 3"/>
          <p:cNvCxnSpPr/>
          <p:nvPr/>
        </p:nvCxnSpPr>
        <p:spPr>
          <a:xfrm flipH="1">
            <a:off x="8199488" y="2726115"/>
            <a:ext cx="2234593" cy="1154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206843" y="2726115"/>
            <a:ext cx="20716" cy="11726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43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 idx="4294967295"/>
          </p:nvPr>
        </p:nvSpPr>
        <p:spPr>
          <a:xfrm>
            <a:off x="0" y="228600"/>
            <a:ext cx="10236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Bioaugmentation Culture: Add to your plume to speed up Bioremediation rates </a:t>
            </a:r>
            <a:endParaRPr sz="3600" b="1" i="0" u="none" strike="noStrike" cap="none">
              <a:solidFill>
                <a:srgbClr val="00009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Shape 445"/>
          <p:cNvSpPr txBox="1">
            <a:spLocks noGrp="1"/>
          </p:cNvSpPr>
          <p:nvPr>
            <p:ph type="body" idx="4294967295"/>
          </p:nvPr>
        </p:nvSpPr>
        <p:spPr>
          <a:xfrm>
            <a:off x="0" y="1355725"/>
            <a:ext cx="7696200" cy="399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 different strains of </a:t>
            </a:r>
            <a:r>
              <a:rPr lang="en-US" sz="2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Dehalococcoides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dechlorination of chlorinated ethenes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also contain other types of microbes (fermenters, methanogens)</a:t>
            </a:r>
            <a:endParaRPr/>
          </a:p>
        </p:txBody>
      </p:sp>
      <p:pic>
        <p:nvPicPr>
          <p:cNvPr id="446" name="Shape 4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2889" y="800100"/>
            <a:ext cx="1851645" cy="4663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 descr="http://web.utk.edu/~microlab/LoefflerLab/Bioremediation_files/BDI_1_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46570" y="3928723"/>
            <a:ext cx="2138891" cy="2840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 descr="http://web.utk.edu/~microlab/LoefflerLab/Bioremediation_files/SDC-9_small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4624" y="1201607"/>
            <a:ext cx="2231807" cy="2969887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/>
          <p:nvPr/>
        </p:nvSpPr>
        <p:spPr>
          <a:xfrm>
            <a:off x="352235" y="6360857"/>
            <a:ext cx="69333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http://web.utk.edu/~microlab/LoefflerLab/Bioremediation.html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450" name="Shape 450"/>
          <p:cNvGrpSpPr/>
          <p:nvPr/>
        </p:nvGrpSpPr>
        <p:grpSpPr>
          <a:xfrm>
            <a:off x="431886" y="2974019"/>
            <a:ext cx="6057690" cy="3628983"/>
            <a:chOff x="4762169" y="4326207"/>
            <a:chExt cx="3023547" cy="2074655"/>
          </a:xfrm>
        </p:grpSpPr>
        <p:pic>
          <p:nvPicPr>
            <p:cNvPr id="451" name="Shape 451" descr="in situ bioremediation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62169" y="4326207"/>
              <a:ext cx="2857500" cy="1924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Shape 452"/>
            <p:cNvSpPr/>
            <p:nvPr/>
          </p:nvSpPr>
          <p:spPr>
            <a:xfrm>
              <a:off x="6239681" y="6185418"/>
              <a:ext cx="1546035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http://followgreenliving.com</a:t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425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Cornell has its own Hazardous waste site (by airport).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Current remediation approach: pump and treat by sorption to activated carbon and disposal of spent activated carbon</a:t>
            </a:r>
          </a:p>
          <a:p>
            <a:r>
              <a:rPr lang="en-US" dirty="0" smtClean="0"/>
              <a:t>Question: could in situ bioremediation be used instead?</a:t>
            </a:r>
          </a:p>
          <a:p>
            <a:r>
              <a:rPr lang="en-US" dirty="0" smtClean="0"/>
              <a:t>TCE is the contaminant of concern (~0.1-1 mg/L concentration)</a:t>
            </a:r>
          </a:p>
          <a:p>
            <a:r>
              <a:rPr lang="en-US" dirty="0" smtClean="0"/>
              <a:t>Slow groundwater movement (0.5 </a:t>
            </a:r>
            <a:r>
              <a:rPr lang="en-US" dirty="0" err="1" smtClean="0"/>
              <a:t>ft</a:t>
            </a:r>
            <a:r>
              <a:rPr lang="en-US" dirty="0" smtClean="0"/>
              <a:t>/day)</a:t>
            </a:r>
          </a:p>
          <a:p>
            <a:r>
              <a:rPr lang="en-US" dirty="0" smtClean="0"/>
              <a:t>Plume is aerobic (based on GW samples extracted through monitoring wells)</a:t>
            </a:r>
          </a:p>
          <a:p>
            <a:r>
              <a:rPr lang="en-US" dirty="0" smtClean="0"/>
              <a:t>We did </a:t>
            </a:r>
            <a:r>
              <a:rPr lang="en-US" b="1" dirty="0" smtClean="0"/>
              <a:t>treatability studies </a:t>
            </a:r>
            <a:r>
              <a:rPr lang="en-US" dirty="0" smtClean="0"/>
              <a:t>with site groundwater and different electron donors to stimulate anaerobic TCE remediation:</a:t>
            </a:r>
          </a:p>
          <a:p>
            <a:pPr lvl="1"/>
            <a:r>
              <a:rPr lang="en-US" dirty="0" smtClean="0"/>
              <a:t> molasses, veggie oil, whey, mulch and compost</a:t>
            </a:r>
          </a:p>
          <a:p>
            <a:pPr lvl="1"/>
            <a:r>
              <a:rPr lang="en-US" dirty="0" smtClean="0"/>
              <a:t>With native microbes versus with bioaugmentation with organohalide respiring bacteria (OHRB)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124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Treatability studies in microcosms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7915183" cy="4486275"/>
          </a:xfrm>
        </p:spPr>
        <p:txBody>
          <a:bodyPr/>
          <a:lstStyle/>
          <a:p>
            <a:r>
              <a:rPr lang="en-US" dirty="0" smtClean="0"/>
              <a:t>Flush bottle with nitrogen gas (eliminate oxygen)</a:t>
            </a:r>
          </a:p>
          <a:p>
            <a:r>
              <a:rPr lang="en-US" dirty="0" smtClean="0"/>
              <a:t>Add GW (100 mL)</a:t>
            </a:r>
          </a:p>
          <a:p>
            <a:r>
              <a:rPr lang="en-US" dirty="0" smtClean="0"/>
              <a:t>Add electron donor</a:t>
            </a:r>
          </a:p>
          <a:p>
            <a:r>
              <a:rPr lang="en-US" dirty="0" smtClean="0"/>
              <a:t>Add additional TCE </a:t>
            </a:r>
          </a:p>
          <a:p>
            <a:r>
              <a:rPr lang="en-US" dirty="0" smtClean="0"/>
              <a:t>In half bottles add bioaugmentation culture</a:t>
            </a:r>
            <a:endParaRPr lang="en-US" dirty="0"/>
          </a:p>
        </p:txBody>
      </p:sp>
      <p:pic>
        <p:nvPicPr>
          <p:cNvPr id="4098" name="Picture 2" descr="Image result for microcosm serum bot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101" y="224841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264878" y="5319251"/>
            <a:ext cx="1661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“Serum” bottle with crimp 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940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8100" y="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Vegetable Oil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05400" y="655755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(days)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817824" y="32443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</a:t>
            </a:r>
            <a:r>
              <a:rPr lang="en-US" dirty="0" err="1"/>
              <a:t>umoles</a:t>
            </a:r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2050869" y="914401"/>
          <a:ext cx="4038600" cy="1905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/>
          <p:cNvGraphicFramePr>
            <a:graphicFrameLocks noGrp="1"/>
          </p:cNvGraphicFramePr>
          <p:nvPr>
            <p:extLst/>
          </p:nvPr>
        </p:nvGraphicFramePr>
        <p:xfrm>
          <a:off x="2057400" y="2819400"/>
          <a:ext cx="4038600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/>
          <p:cNvGraphicFramePr>
            <a:graphicFrameLocks noGrp="1"/>
          </p:cNvGraphicFramePr>
          <p:nvPr>
            <p:extLst/>
          </p:nvPr>
        </p:nvGraphicFramePr>
        <p:xfrm>
          <a:off x="2047520" y="4706088"/>
          <a:ext cx="4038600" cy="1851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Content Placeholder 21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096001" y="914401"/>
          <a:ext cx="4026709" cy="1905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3" name="Chart 22"/>
          <p:cNvGraphicFramePr>
            <a:graphicFrameLocks noGrp="1"/>
          </p:cNvGraphicFramePr>
          <p:nvPr>
            <p:extLst/>
          </p:nvPr>
        </p:nvGraphicFramePr>
        <p:xfrm>
          <a:off x="6096000" y="2819401"/>
          <a:ext cx="4038600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4" name="Chart 23"/>
          <p:cNvGraphicFramePr>
            <a:graphicFrameLocks noGrp="1"/>
          </p:cNvGraphicFramePr>
          <p:nvPr>
            <p:extLst/>
          </p:nvPr>
        </p:nvGraphicFramePr>
        <p:xfrm>
          <a:off x="6113417" y="4724400"/>
          <a:ext cx="4021183" cy="1833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88103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3239" y="1222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Molasses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05400" y="655755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(days)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817824" y="32443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</a:t>
            </a:r>
            <a:r>
              <a:rPr lang="en-US" dirty="0" err="1"/>
              <a:t>umoles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2069291" y="914400"/>
          <a:ext cx="4026709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/>
          <p:cNvGraphicFramePr>
            <a:graphicFrameLocks noGrp="1"/>
          </p:cNvGraphicFramePr>
          <p:nvPr>
            <p:extLst/>
          </p:nvPr>
        </p:nvGraphicFramePr>
        <p:xfrm>
          <a:off x="2057400" y="2819401"/>
          <a:ext cx="4038600" cy="1927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ontent Placeholder 15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096001" y="914401"/>
          <a:ext cx="4026709" cy="1905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Chart 21"/>
          <p:cNvGraphicFramePr>
            <a:graphicFrameLocks noGrp="1"/>
          </p:cNvGraphicFramePr>
          <p:nvPr>
            <p:extLst/>
          </p:nvPr>
        </p:nvGraphicFramePr>
        <p:xfrm>
          <a:off x="6115594" y="4724400"/>
          <a:ext cx="4019006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3" name="Chart 22"/>
          <p:cNvGraphicFramePr>
            <a:graphicFrameLocks noGrp="1"/>
          </p:cNvGraphicFramePr>
          <p:nvPr>
            <p:extLst/>
          </p:nvPr>
        </p:nvGraphicFramePr>
        <p:xfrm>
          <a:off x="6096000" y="2819401"/>
          <a:ext cx="4038600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4" name="Chart 23"/>
          <p:cNvGraphicFramePr>
            <a:graphicFrameLocks noGrp="1"/>
          </p:cNvGraphicFramePr>
          <p:nvPr>
            <p:extLst/>
          </p:nvPr>
        </p:nvGraphicFramePr>
        <p:xfrm>
          <a:off x="2057400" y="4724400"/>
          <a:ext cx="4038600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Rectangle 1"/>
          <p:cNvSpPr/>
          <p:nvPr/>
        </p:nvSpPr>
        <p:spPr>
          <a:xfrm>
            <a:off x="3332219" y="465211"/>
            <a:ext cx="1771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00" b="1" i="0" u="none" strike="noStrike" kern="1200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r>
              <a:rPr lang="en-US" dirty="0" smtClean="0"/>
              <a:t>w/KB1 inoculum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698282" y="430768"/>
            <a:ext cx="2691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w/just native GW bacteria</a:t>
            </a:r>
          </a:p>
        </p:txBody>
      </p:sp>
    </p:spTree>
    <p:extLst>
      <p:ext uri="{BB962C8B-B14F-4D97-AF65-F5344CB8AC3E}">
        <p14:creationId xmlns:p14="http://schemas.microsoft.com/office/powerpoint/2010/main" val="402824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53352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Mulch</a:t>
            </a:r>
            <a:endParaRPr lang="en-US" dirty="0"/>
          </a:p>
        </p:txBody>
      </p:sp>
      <p:graphicFrame>
        <p:nvGraphicFramePr>
          <p:cNvPr id="20" name="Content Placeholder 19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096000" y="914400"/>
          <a:ext cx="4038600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hart 20"/>
          <p:cNvGraphicFramePr>
            <a:graphicFrameLocks noGrp="1"/>
          </p:cNvGraphicFramePr>
          <p:nvPr>
            <p:extLst/>
          </p:nvPr>
        </p:nvGraphicFramePr>
        <p:xfrm>
          <a:off x="6096000" y="2819400"/>
          <a:ext cx="4038600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/>
          <p:cNvGraphicFramePr>
            <a:graphicFrameLocks noGrp="1"/>
          </p:cNvGraphicFramePr>
          <p:nvPr>
            <p:extLst/>
          </p:nvPr>
        </p:nvGraphicFramePr>
        <p:xfrm>
          <a:off x="6096000" y="4724400"/>
          <a:ext cx="4038600" cy="1905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ontent Placeholder 22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2057400" y="914400"/>
          <a:ext cx="4038600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4" name="Chart 23"/>
          <p:cNvGraphicFramePr>
            <a:graphicFrameLocks noGrp="1"/>
          </p:cNvGraphicFramePr>
          <p:nvPr>
            <p:extLst/>
          </p:nvPr>
        </p:nvGraphicFramePr>
        <p:xfrm>
          <a:off x="2057400" y="2819401"/>
          <a:ext cx="4038600" cy="1904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5" name="Chart 24"/>
          <p:cNvGraphicFramePr>
            <a:graphicFrameLocks noGrp="1"/>
          </p:cNvGraphicFramePr>
          <p:nvPr>
            <p:extLst/>
          </p:nvPr>
        </p:nvGraphicFramePr>
        <p:xfrm>
          <a:off x="2057400" y="4724400"/>
          <a:ext cx="4038600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105400" y="655755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(days)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817824" y="32443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</a:t>
            </a:r>
            <a:r>
              <a:rPr lang="en-US" dirty="0" err="1"/>
              <a:t>umoles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332219" y="465211"/>
            <a:ext cx="1771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00" b="1" i="0" u="none" strike="noStrike" kern="1200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r>
              <a:rPr lang="en-US" dirty="0" smtClean="0"/>
              <a:t>w/KB1 inoculum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98282" y="430768"/>
            <a:ext cx="2691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w/just native GW bacteria</a:t>
            </a:r>
          </a:p>
        </p:txBody>
      </p:sp>
    </p:spTree>
    <p:extLst>
      <p:ext uri="{BB962C8B-B14F-4D97-AF65-F5344CB8AC3E}">
        <p14:creationId xmlns:p14="http://schemas.microsoft.com/office/powerpoint/2010/main" val="330057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69" y="736846"/>
            <a:ext cx="4544353" cy="57535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183" y="114287"/>
            <a:ext cx="5489171" cy="50125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509112" y="5327326"/>
            <a:ext cx="5134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common industrial chemicals/pharmaceuticals</a:t>
            </a:r>
          </a:p>
          <a:p>
            <a:r>
              <a:rPr lang="en-US" dirty="0" smtClean="0"/>
              <a:t>Which functional groups can you identify?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3064" y="380931"/>
            <a:ext cx="5718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Organic functional groups that undergo </a:t>
            </a:r>
            <a:r>
              <a:rPr lang="en-US" dirty="0" err="1" smtClean="0"/>
              <a:t>biotransformations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2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53352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 Donor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105400" y="655755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(days)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817824" y="32443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</a:t>
            </a:r>
            <a:r>
              <a:rPr lang="en-US" dirty="0" err="1"/>
              <a:t>umoles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2069291" y="914400"/>
          <a:ext cx="4023360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/>
          <p:cNvGraphicFramePr>
            <a:graphicFrameLocks noGrp="1"/>
          </p:cNvGraphicFramePr>
          <p:nvPr>
            <p:extLst/>
          </p:nvPr>
        </p:nvGraphicFramePr>
        <p:xfrm>
          <a:off x="2057400" y="4724400"/>
          <a:ext cx="4038600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ontent Placeholder 16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096001" y="914400"/>
          <a:ext cx="4026709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215372"/>
              </p:ext>
            </p:extLst>
          </p:nvPr>
        </p:nvGraphicFramePr>
        <p:xfrm>
          <a:off x="6096000" y="2822860"/>
          <a:ext cx="4038600" cy="1901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Chart 18"/>
          <p:cNvGraphicFramePr>
            <a:graphicFrameLocks noGrp="1"/>
          </p:cNvGraphicFramePr>
          <p:nvPr>
            <p:extLst/>
          </p:nvPr>
        </p:nvGraphicFramePr>
        <p:xfrm>
          <a:off x="6098177" y="4724400"/>
          <a:ext cx="4036423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6" name="Chart 25"/>
          <p:cNvGraphicFramePr>
            <a:graphicFrameLocks noGrp="1"/>
          </p:cNvGraphicFramePr>
          <p:nvPr>
            <p:extLst/>
          </p:nvPr>
        </p:nvGraphicFramePr>
        <p:xfrm>
          <a:off x="2069291" y="2819401"/>
          <a:ext cx="4026709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1" name="Rectangle 10"/>
          <p:cNvSpPr/>
          <p:nvPr/>
        </p:nvSpPr>
        <p:spPr>
          <a:xfrm>
            <a:off x="3332219" y="465211"/>
            <a:ext cx="1771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00" b="1" i="0" u="none" strike="noStrike" kern="1200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r>
              <a:rPr lang="en-US" dirty="0" smtClean="0"/>
              <a:t>w/KB1 inoculum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698282" y="430768"/>
            <a:ext cx="2691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w/just native GW bacteria</a:t>
            </a:r>
          </a:p>
        </p:txBody>
      </p:sp>
    </p:spTree>
    <p:extLst>
      <p:ext uri="{BB962C8B-B14F-4D97-AF65-F5344CB8AC3E}">
        <p14:creationId xmlns:p14="http://schemas.microsoft.com/office/powerpoint/2010/main" val="388410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572" y="24780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Liquid Electron Donors (e.g. whey, molasses) can be injected into plume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Solid substrate EDs (like Mulch or compost) can be used in </a:t>
            </a:r>
            <a:r>
              <a:rPr lang="en-US" dirty="0" err="1" smtClean="0"/>
              <a:t>biobarriers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00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550333" y="64379"/>
            <a:ext cx="1073268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rgbClr val="2E75B5"/>
              </a:buClr>
              <a:buSzPts val="3200"/>
              <a:buFont typeface="Arial"/>
              <a:buNone/>
            </a:pPr>
            <a:r>
              <a:rPr lang="en-US" sz="40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TCE Bioremediation via mulch </a:t>
            </a:r>
            <a:r>
              <a:rPr lang="en-US" sz="40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biobarriers</a:t>
            </a:r>
            <a:r>
              <a:rPr lang="en-US" sz="40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4000" b="0" i="0" u="none" strike="noStrike" cap="none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rgbClr val="2E75B5"/>
              </a:buClr>
              <a:buSzPts val="3200"/>
              <a:buFont typeface="Arial"/>
              <a:buNone/>
            </a:pPr>
            <a:r>
              <a:rPr lang="en-US" sz="4000" b="0" i="0" u="none" strike="noStrike" cap="none" dirty="0" smtClean="0">
                <a:solidFill>
                  <a:schemeClr val="tx1"/>
                </a:solidFill>
                <a:sym typeface="Calibri"/>
              </a:rPr>
              <a:t>(a type of permeable reactive barrier)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03" name="Shape 503"/>
          <p:cNvPicPr preferRelativeResize="0"/>
          <p:nvPr/>
        </p:nvPicPr>
        <p:blipFill rotWithShape="1">
          <a:blip r:embed="rId3">
            <a:alphaModFix/>
          </a:blip>
          <a:srcRect l="13543" t="88" r="11435" b="9163"/>
          <a:stretch/>
        </p:blipFill>
        <p:spPr>
          <a:xfrm>
            <a:off x="445529" y="2364771"/>
            <a:ext cx="5536267" cy="321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3429" y="1799618"/>
            <a:ext cx="4484817" cy="30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72"/>
          <a:stretch/>
        </p:blipFill>
        <p:spPr>
          <a:xfrm>
            <a:off x="7557689" y="4863830"/>
            <a:ext cx="1628470" cy="1650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58190" y="4222310"/>
            <a:ext cx="2716820" cy="20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7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>
            <a:spLocks noGrp="1"/>
          </p:cNvSpPr>
          <p:nvPr>
            <p:ph type="title"/>
          </p:nvPr>
        </p:nvSpPr>
        <p:spPr>
          <a:xfrm>
            <a:off x="291830" y="191864"/>
            <a:ext cx="11741285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Presence of </a:t>
            </a:r>
            <a:r>
              <a:rPr lang="en-US" sz="3959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dissolved oxygen could </a:t>
            </a:r>
            <a:r>
              <a:rPr lang="en-US" sz="3959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 performance</a:t>
            </a:r>
            <a:br>
              <a:rPr lang="en-US" sz="3959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95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674492" y="1140542"/>
            <a:ext cx="3848347" cy="5564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Oxygen </a:t>
            </a:r>
            <a:r>
              <a:rPr lang="en-US" sz="2400" dirty="0" smtClean="0">
                <a:solidFill>
                  <a:schemeClr val="dk1"/>
                </a:solidFill>
              </a:rPr>
              <a:t>can be at high levels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shallow aerobic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groundwaters</a:t>
            </a:r>
            <a:endParaRPr lang="en-US" sz="24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indent="-22860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400" dirty="0" smtClean="0">
                <a:solidFill>
                  <a:schemeClr val="dk1"/>
                </a:solidFill>
              </a:rPr>
              <a:t>O2 is Toxic to OHRB (which are strict anaerobes)</a:t>
            </a:r>
            <a:endParaRPr lang="en-US" sz="24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Theoretically O</a:t>
            </a:r>
            <a:r>
              <a:rPr lang="en-US" sz="2400" b="0" i="0" u="none" strike="noStrike" cap="none" baseline="-25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would be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consumed early in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biobarrier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(energetically favored)</a:t>
            </a:r>
            <a:endParaRPr lang="en-US" sz="2400" dirty="0">
              <a:solidFill>
                <a:schemeClr val="dk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might leave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large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anaerobic region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400" dirty="0" smtClean="0">
                <a:solidFill>
                  <a:schemeClr val="dk1"/>
                </a:solidFill>
              </a:rPr>
              <a:t>dechlorination (“OHR”) to </a:t>
            </a:r>
            <a:r>
              <a:rPr lang="en-US" sz="2400" dirty="0" err="1" smtClean="0">
                <a:solidFill>
                  <a:schemeClr val="dk1"/>
                </a:solidFill>
              </a:rPr>
              <a:t>bioremediate</a:t>
            </a:r>
            <a:r>
              <a:rPr lang="en-US" sz="2400" dirty="0" smtClean="0">
                <a:solidFill>
                  <a:schemeClr val="dk1"/>
                </a:solidFill>
              </a:rPr>
              <a:t> TCE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298893" y="1140542"/>
            <a:ext cx="3294355" cy="5099576"/>
            <a:chOff x="6549224" y="856339"/>
            <a:chExt cx="3294355" cy="5099576"/>
          </a:xfrm>
        </p:grpSpPr>
        <p:pic>
          <p:nvPicPr>
            <p:cNvPr id="523" name="Shape 523"/>
            <p:cNvPicPr preferRelativeResize="0"/>
            <p:nvPr/>
          </p:nvPicPr>
          <p:blipFill rotWithShape="1">
            <a:blip r:embed="rId3">
              <a:alphaModFix/>
            </a:blip>
            <a:srcRect t="5223" r="61900" b="-1"/>
            <a:stretch/>
          </p:blipFill>
          <p:spPr>
            <a:xfrm>
              <a:off x="6549224" y="856339"/>
              <a:ext cx="3168085" cy="5099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Shape 524"/>
            <p:cNvSpPr/>
            <p:nvPr/>
          </p:nvSpPr>
          <p:spPr>
            <a:xfrm>
              <a:off x="9231020" y="3507343"/>
              <a:ext cx="612559" cy="50602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93248" y="994091"/>
            <a:ext cx="4149867" cy="58639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165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>
            <a:spLocks noGrp="1"/>
          </p:cNvSpPr>
          <p:nvPr>
            <p:ph type="title"/>
          </p:nvPr>
        </p:nvSpPr>
        <p:spPr>
          <a:xfrm>
            <a:off x="1029186" y="-52658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Q: Can a mulch </a:t>
            </a:r>
            <a:r>
              <a:rPr lang="en-US" sz="28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biobarrier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treat 1 mg/L TCE in aerobic groundwater?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7" name="Shape 557"/>
          <p:cNvGrpSpPr/>
          <p:nvPr/>
        </p:nvGrpSpPr>
        <p:grpSpPr>
          <a:xfrm>
            <a:off x="2576418" y="873564"/>
            <a:ext cx="6309940" cy="4913269"/>
            <a:chOff x="-5001" y="2643188"/>
            <a:chExt cx="5103276" cy="3623310"/>
          </a:xfrm>
        </p:grpSpPr>
        <p:grpSp>
          <p:nvGrpSpPr>
            <p:cNvPr id="558" name="Shape 558"/>
            <p:cNvGrpSpPr/>
            <p:nvPr/>
          </p:nvGrpSpPr>
          <p:grpSpPr>
            <a:xfrm>
              <a:off x="-5001" y="2643188"/>
              <a:ext cx="5103276" cy="3623310"/>
              <a:chOff x="-8892" y="0"/>
              <a:chExt cx="9072490" cy="6441440"/>
            </a:xfrm>
          </p:grpSpPr>
          <p:grpSp>
            <p:nvGrpSpPr>
              <p:cNvPr id="559" name="Shape 559"/>
              <p:cNvGrpSpPr/>
              <p:nvPr/>
            </p:nvGrpSpPr>
            <p:grpSpPr>
              <a:xfrm>
                <a:off x="-8892" y="0"/>
                <a:ext cx="9072490" cy="6441440"/>
                <a:chOff x="-8892" y="0"/>
                <a:chExt cx="9072490" cy="6441440"/>
              </a:xfrm>
            </p:grpSpPr>
            <p:pic>
              <p:nvPicPr>
                <p:cNvPr id="560" name="Shape 56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336549" y="0"/>
                  <a:ext cx="8727049" cy="19678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1" name="Shape 56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417830" y="1967864"/>
                  <a:ext cx="8595193" cy="44735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62" name="Shape 562"/>
                <p:cNvSpPr txBox="1"/>
                <p:nvPr/>
              </p:nvSpPr>
              <p:spPr>
                <a:xfrm>
                  <a:off x="-8892" y="0"/>
                  <a:ext cx="690880" cy="59503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cxnSp>
            <p:nvCxnSpPr>
              <p:cNvPr id="564" name="Shape 564"/>
              <p:cNvCxnSpPr/>
              <p:nvPr/>
            </p:nvCxnSpPr>
            <p:spPr>
              <a:xfrm rot="10800000">
                <a:off x="1593273" y="1385455"/>
                <a:ext cx="775854" cy="152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triangle" w="lg" len="lg"/>
              </a:ln>
            </p:spPr>
          </p:cxnSp>
          <p:cxnSp>
            <p:nvCxnSpPr>
              <p:cNvPr id="565" name="Shape 565"/>
              <p:cNvCxnSpPr/>
              <p:nvPr/>
            </p:nvCxnSpPr>
            <p:spPr>
              <a:xfrm rot="10800000">
                <a:off x="4267200" y="1385455"/>
                <a:ext cx="1717964" cy="152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triangle" w="lg" len="lg"/>
              </a:ln>
            </p:spPr>
          </p:cxnSp>
        </p:grpSp>
        <p:cxnSp>
          <p:nvCxnSpPr>
            <p:cNvPr id="566" name="Shape 566"/>
            <p:cNvCxnSpPr/>
            <p:nvPr/>
          </p:nvCxnSpPr>
          <p:spPr>
            <a:xfrm>
              <a:off x="2400301" y="3750112"/>
              <a:ext cx="1165781" cy="280263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67" name="Shape 567"/>
            <p:cNvCxnSpPr/>
            <p:nvPr/>
          </p:nvCxnSpPr>
          <p:spPr>
            <a:xfrm>
              <a:off x="896216" y="3750112"/>
              <a:ext cx="1145598" cy="942683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68" name="Shape 568"/>
            <p:cNvCxnSpPr/>
            <p:nvPr/>
          </p:nvCxnSpPr>
          <p:spPr>
            <a:xfrm flipH="1">
              <a:off x="2041815" y="4692795"/>
              <a:ext cx="1" cy="865043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69" name="Shape 569"/>
            <p:cNvCxnSpPr/>
            <p:nvPr/>
          </p:nvCxnSpPr>
          <p:spPr>
            <a:xfrm>
              <a:off x="3559902" y="4030374"/>
              <a:ext cx="0" cy="1527464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2" name="TextBox 1"/>
          <p:cNvSpPr txBox="1"/>
          <p:nvPr/>
        </p:nvSpPr>
        <p:spPr>
          <a:xfrm>
            <a:off x="9169012" y="2374571"/>
            <a:ext cx="29030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Keep column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60 cm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3 day hydraulic residence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</a:t>
            </a:r>
            <a:r>
              <a:rPr lang="en-US" sz="1800" dirty="0" smtClean="0"/>
              <a:t>ulch mixed with 20% limestone chips by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pumped aerobic water with TCE Inoculated with KB-1 (1:1000 dilution) (twice; on day 40 &amp; 170)</a:t>
            </a:r>
          </a:p>
        </p:txBody>
      </p:sp>
      <p:pic>
        <p:nvPicPr>
          <p:cNvPr id="19" name="Shape 523"/>
          <p:cNvPicPr preferRelativeResize="0"/>
          <p:nvPr/>
        </p:nvPicPr>
        <p:blipFill rotWithShape="1">
          <a:blip r:embed="rId5">
            <a:alphaModFix/>
          </a:blip>
          <a:srcRect l="347" t="5061" r="84723" b="1646"/>
          <a:stretch/>
        </p:blipFill>
        <p:spPr>
          <a:xfrm>
            <a:off x="1089497" y="2616740"/>
            <a:ext cx="826851" cy="35797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1548257" y="3799061"/>
            <a:ext cx="94179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67435" y="3799061"/>
            <a:ext cx="1182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Port 5 </a:t>
            </a:r>
            <a:r>
              <a:rPr lang="en-US" dirty="0" err="1" smtClean="0">
                <a:solidFill>
                  <a:schemeClr val="accent2"/>
                </a:solidFill>
              </a:rPr>
              <a:t>porewater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06948" y="2374571"/>
            <a:ext cx="5596584" cy="2451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2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0043"/>
            <a:ext cx="8229600" cy="811013"/>
          </a:xfrm>
        </p:spPr>
        <p:txBody>
          <a:bodyPr>
            <a:normAutofit/>
          </a:bodyPr>
          <a:lstStyle/>
          <a:p>
            <a:endParaRPr lang="en-US" sz="30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2162370" y="754737"/>
            <a:ext cx="7904816" cy="4328279"/>
            <a:chOff x="-191293" y="2253194"/>
            <a:chExt cx="6346699" cy="4886967"/>
          </a:xfrm>
        </p:grpSpPr>
        <p:grpSp>
          <p:nvGrpSpPr>
            <p:cNvPr id="32" name="Group 31"/>
            <p:cNvGrpSpPr/>
            <p:nvPr/>
          </p:nvGrpSpPr>
          <p:grpSpPr>
            <a:xfrm>
              <a:off x="-191293" y="2253194"/>
              <a:ext cx="6346699" cy="4886967"/>
              <a:chOff x="-191293" y="2253194"/>
              <a:chExt cx="6346699" cy="488696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-171450" y="2253194"/>
                <a:ext cx="6326856" cy="4886967"/>
                <a:chOff x="-171450" y="2253194"/>
                <a:chExt cx="6326856" cy="4886967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-171450" y="2253194"/>
                  <a:ext cx="6326856" cy="4886967"/>
                  <a:chOff x="-171450" y="2253194"/>
                  <a:chExt cx="6326856" cy="4886967"/>
                </a:xfrm>
              </p:grpSpPr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-8288" y="2406699"/>
                    <a:ext cx="6163694" cy="4733462"/>
                    <a:chOff x="-8289" y="2317103"/>
                    <a:chExt cx="6164216" cy="4733793"/>
                  </a:xfrm>
                </p:grpSpPr>
                <p:pic>
                  <p:nvPicPr>
                    <p:cNvPr id="46" name="Picture 45"/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8289" y="2317104"/>
                      <a:ext cx="2964815" cy="23495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Picture 46"/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192382" y="2317103"/>
                      <a:ext cx="2963545" cy="23495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Picture 47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0" y="4701396"/>
                      <a:ext cx="2964815" cy="23495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Picture 48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192382" y="4687716"/>
                      <a:ext cx="2963545" cy="234950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9" name="文本框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71450" y="2253194"/>
                    <a:ext cx="180975" cy="33759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t" anchorCtr="0"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en-US" sz="2400" dirty="0">
                        <a:solidFill>
                          <a:srgbClr val="000000"/>
                        </a:solidFill>
                        <a:latin typeface="Cambria"/>
                        <a:ea typeface="ＭＳ 明朝"/>
                        <a:cs typeface="Times New Roman"/>
                      </a:rPr>
                      <a:t>a</a:t>
                    </a:r>
                    <a:endParaRPr lang="en-US" sz="1100" dirty="0">
                      <a:latin typeface="Cambria"/>
                      <a:ea typeface="ＭＳ 明朝"/>
                      <a:cs typeface="Times New Roman"/>
                    </a:endParaRPr>
                  </a:p>
                </p:txBody>
              </p:sp>
            </p:grpSp>
            <p:sp>
              <p:nvSpPr>
                <p:cNvPr id="37" name="文本框 2"/>
                <p:cNvSpPr txBox="1">
                  <a:spLocks noChangeArrowheads="1"/>
                </p:cNvSpPr>
                <p:nvPr/>
              </p:nvSpPr>
              <p:spPr bwMode="auto">
                <a:xfrm>
                  <a:off x="2971800" y="2376488"/>
                  <a:ext cx="180975" cy="3375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2400" dirty="0">
                      <a:solidFill>
                        <a:srgbClr val="000000"/>
                      </a:solidFill>
                      <a:latin typeface="Cambria"/>
                      <a:ea typeface="ＭＳ 明朝"/>
                      <a:cs typeface="Times New Roman"/>
                    </a:rPr>
                    <a:t>b</a:t>
                  </a:r>
                  <a:endParaRPr lang="en-US" sz="1100" dirty="0">
                    <a:latin typeface="Cambria"/>
                    <a:ea typeface="ＭＳ 明朝"/>
                    <a:cs typeface="Times New Roman"/>
                  </a:endParaRPr>
                </a:p>
              </p:txBody>
            </p:sp>
          </p:grpSp>
          <p:sp>
            <p:nvSpPr>
              <p:cNvPr id="35" name="文本框 2"/>
              <p:cNvSpPr txBox="1">
                <a:spLocks noChangeArrowheads="1"/>
              </p:cNvSpPr>
              <p:nvPr/>
            </p:nvSpPr>
            <p:spPr bwMode="auto">
              <a:xfrm>
                <a:off x="-191293" y="4681538"/>
                <a:ext cx="180975" cy="3375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0" tIns="0" rIns="0" bIns="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latin typeface="Cambria"/>
                    <a:ea typeface="ＭＳ 明朝"/>
                    <a:cs typeface="Times New Roman"/>
                  </a:rPr>
                  <a:t>c</a:t>
                </a:r>
                <a:endParaRPr lang="en-US" sz="1100" dirty="0">
                  <a:latin typeface="Cambria"/>
                  <a:ea typeface="ＭＳ 明朝"/>
                  <a:cs typeface="Times New Roman"/>
                </a:endParaRPr>
              </a:p>
            </p:txBody>
          </p:sp>
        </p:grpSp>
        <p:sp>
          <p:nvSpPr>
            <p:cNvPr id="33" name="文本框 2"/>
            <p:cNvSpPr txBox="1">
              <a:spLocks noChangeArrowheads="1"/>
            </p:cNvSpPr>
            <p:nvPr/>
          </p:nvSpPr>
          <p:spPr bwMode="auto">
            <a:xfrm>
              <a:off x="2995613" y="4733925"/>
              <a:ext cx="180975" cy="3375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0" tIns="0" rIns="0" bIns="0" anchor="t" anchorCtr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Cambria"/>
                  <a:ea typeface="ＭＳ 明朝"/>
                  <a:cs typeface="Times New Roman"/>
                </a:rPr>
                <a:t>d</a:t>
              </a:r>
              <a:endParaRPr lang="en-US" sz="1100" dirty="0">
                <a:latin typeface="Cambria"/>
                <a:ea typeface="ＭＳ 明朝"/>
                <a:cs typeface="Times New Roman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3618271" y="904238"/>
            <a:ext cx="1209368" cy="149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811729" y="3002261"/>
            <a:ext cx="1209368" cy="149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876206" y="3022389"/>
            <a:ext cx="1209368" cy="149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617110" y="904238"/>
            <a:ext cx="1209368" cy="149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42901" y="827639"/>
            <a:ext cx="475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E1</a:t>
            </a:r>
            <a:endParaRPr 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7984283" y="2934964"/>
            <a:ext cx="475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E4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4047651" y="2945204"/>
            <a:ext cx="475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E3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8040067" y="839754"/>
            <a:ext cx="475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08490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>
            <a:spLocks noGrp="1"/>
          </p:cNvSpPr>
          <p:nvPr>
            <p:ph type="title"/>
          </p:nvPr>
        </p:nvSpPr>
        <p:spPr>
          <a:xfrm>
            <a:off x="1029186" y="-52658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Q: Can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mulch </a:t>
            </a:r>
            <a:r>
              <a:rPr lang="en-US" sz="28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biobarrier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treat 1 mg/L TCE in aerobic groundwater?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7" name="Shape 557"/>
          <p:cNvGrpSpPr/>
          <p:nvPr/>
        </p:nvGrpSpPr>
        <p:grpSpPr>
          <a:xfrm>
            <a:off x="2576418" y="873564"/>
            <a:ext cx="6309940" cy="4913269"/>
            <a:chOff x="-5001" y="2643188"/>
            <a:chExt cx="5103276" cy="3623310"/>
          </a:xfrm>
        </p:grpSpPr>
        <p:grpSp>
          <p:nvGrpSpPr>
            <p:cNvPr id="558" name="Shape 558"/>
            <p:cNvGrpSpPr/>
            <p:nvPr/>
          </p:nvGrpSpPr>
          <p:grpSpPr>
            <a:xfrm>
              <a:off x="-5001" y="2643188"/>
              <a:ext cx="5103276" cy="3623310"/>
              <a:chOff x="-8892" y="0"/>
              <a:chExt cx="9072490" cy="6441440"/>
            </a:xfrm>
          </p:grpSpPr>
          <p:grpSp>
            <p:nvGrpSpPr>
              <p:cNvPr id="559" name="Shape 559"/>
              <p:cNvGrpSpPr/>
              <p:nvPr/>
            </p:nvGrpSpPr>
            <p:grpSpPr>
              <a:xfrm>
                <a:off x="-8892" y="0"/>
                <a:ext cx="9072490" cy="6441440"/>
                <a:chOff x="-8892" y="0"/>
                <a:chExt cx="9072490" cy="6441440"/>
              </a:xfrm>
            </p:grpSpPr>
            <p:pic>
              <p:nvPicPr>
                <p:cNvPr id="560" name="Shape 56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336549" y="0"/>
                  <a:ext cx="8727049" cy="19678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1" name="Shape 56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417830" y="1967864"/>
                  <a:ext cx="8595193" cy="44735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62" name="Shape 562"/>
                <p:cNvSpPr txBox="1"/>
                <p:nvPr/>
              </p:nvSpPr>
              <p:spPr>
                <a:xfrm>
                  <a:off x="-8892" y="0"/>
                  <a:ext cx="690880" cy="59503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cxnSp>
            <p:nvCxnSpPr>
              <p:cNvPr id="564" name="Shape 564"/>
              <p:cNvCxnSpPr/>
              <p:nvPr/>
            </p:nvCxnSpPr>
            <p:spPr>
              <a:xfrm rot="10800000">
                <a:off x="1593273" y="1385455"/>
                <a:ext cx="775854" cy="152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triangle" w="lg" len="lg"/>
              </a:ln>
            </p:spPr>
          </p:cxnSp>
          <p:cxnSp>
            <p:nvCxnSpPr>
              <p:cNvPr id="565" name="Shape 565"/>
              <p:cNvCxnSpPr/>
              <p:nvPr/>
            </p:nvCxnSpPr>
            <p:spPr>
              <a:xfrm rot="10800000">
                <a:off x="4267200" y="1385455"/>
                <a:ext cx="1717964" cy="152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triangle" w="lg" len="lg"/>
              </a:ln>
            </p:spPr>
          </p:cxnSp>
        </p:grpSp>
        <p:cxnSp>
          <p:nvCxnSpPr>
            <p:cNvPr id="566" name="Shape 566"/>
            <p:cNvCxnSpPr/>
            <p:nvPr/>
          </p:nvCxnSpPr>
          <p:spPr>
            <a:xfrm>
              <a:off x="2400301" y="3750112"/>
              <a:ext cx="1165781" cy="280263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67" name="Shape 567"/>
            <p:cNvCxnSpPr/>
            <p:nvPr/>
          </p:nvCxnSpPr>
          <p:spPr>
            <a:xfrm>
              <a:off x="896216" y="3750112"/>
              <a:ext cx="1145598" cy="942683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68" name="Shape 568"/>
            <p:cNvCxnSpPr/>
            <p:nvPr/>
          </p:nvCxnSpPr>
          <p:spPr>
            <a:xfrm flipH="1">
              <a:off x="2041815" y="4692795"/>
              <a:ext cx="1" cy="865043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69" name="Shape 569"/>
            <p:cNvCxnSpPr/>
            <p:nvPr/>
          </p:nvCxnSpPr>
          <p:spPr>
            <a:xfrm>
              <a:off x="3559902" y="4030374"/>
              <a:ext cx="0" cy="1527464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2" name="TextBox 1"/>
          <p:cNvSpPr txBox="1"/>
          <p:nvPr/>
        </p:nvSpPr>
        <p:spPr>
          <a:xfrm>
            <a:off x="9169012" y="2374571"/>
            <a:ext cx="29030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Keep column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60 cm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3 day hydraulic residence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</a:t>
            </a:r>
            <a:r>
              <a:rPr lang="en-US" sz="1800" dirty="0" smtClean="0"/>
              <a:t>ulch mixed with 20% limestone chips by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pumped aerobic water with TCE Inoculated with KB-1 (1:1000 dilution) (twice; on day 40 &amp; 170)</a:t>
            </a:r>
          </a:p>
        </p:txBody>
      </p:sp>
      <p:pic>
        <p:nvPicPr>
          <p:cNvPr id="19" name="Shape 523"/>
          <p:cNvPicPr preferRelativeResize="0"/>
          <p:nvPr/>
        </p:nvPicPr>
        <p:blipFill rotWithShape="1">
          <a:blip r:embed="rId5">
            <a:alphaModFix/>
          </a:blip>
          <a:srcRect l="347" t="5061" r="84723" b="1646"/>
          <a:stretch/>
        </p:blipFill>
        <p:spPr>
          <a:xfrm>
            <a:off x="1089497" y="2616740"/>
            <a:ext cx="826851" cy="35797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1552208" y="3790243"/>
            <a:ext cx="94179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67434" y="3886110"/>
            <a:ext cx="120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Port 5 </a:t>
            </a:r>
            <a:r>
              <a:rPr lang="en-US" dirty="0" err="1" smtClean="0">
                <a:solidFill>
                  <a:schemeClr val="accent2"/>
                </a:solidFill>
              </a:rPr>
              <a:t>porewater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63730" y="2374571"/>
            <a:ext cx="3639801" cy="2451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>
            <a:spLocks noGrp="1"/>
          </p:cNvSpPr>
          <p:nvPr>
            <p:ph type="title"/>
          </p:nvPr>
        </p:nvSpPr>
        <p:spPr>
          <a:xfrm>
            <a:off x="1029186" y="-52658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Q: Can a mulch </a:t>
            </a:r>
            <a:r>
              <a:rPr lang="en-US" sz="28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biobarrier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treat 1 mg/L TCE in aerobic groundwater?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7" name="Shape 557"/>
          <p:cNvGrpSpPr/>
          <p:nvPr/>
        </p:nvGrpSpPr>
        <p:grpSpPr>
          <a:xfrm>
            <a:off x="2576418" y="873564"/>
            <a:ext cx="6309940" cy="4913269"/>
            <a:chOff x="-5001" y="2643188"/>
            <a:chExt cx="5103276" cy="3623310"/>
          </a:xfrm>
        </p:grpSpPr>
        <p:grpSp>
          <p:nvGrpSpPr>
            <p:cNvPr id="558" name="Shape 558"/>
            <p:cNvGrpSpPr/>
            <p:nvPr/>
          </p:nvGrpSpPr>
          <p:grpSpPr>
            <a:xfrm>
              <a:off x="-5001" y="2643188"/>
              <a:ext cx="5103276" cy="3623310"/>
              <a:chOff x="-8892" y="0"/>
              <a:chExt cx="9072490" cy="6441440"/>
            </a:xfrm>
          </p:grpSpPr>
          <p:grpSp>
            <p:nvGrpSpPr>
              <p:cNvPr id="559" name="Shape 559"/>
              <p:cNvGrpSpPr/>
              <p:nvPr/>
            </p:nvGrpSpPr>
            <p:grpSpPr>
              <a:xfrm>
                <a:off x="-8892" y="0"/>
                <a:ext cx="9072490" cy="6441440"/>
                <a:chOff x="-8892" y="0"/>
                <a:chExt cx="9072490" cy="6441440"/>
              </a:xfrm>
            </p:grpSpPr>
            <p:pic>
              <p:nvPicPr>
                <p:cNvPr id="560" name="Shape 56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336549" y="0"/>
                  <a:ext cx="8727049" cy="19678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1" name="Shape 56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417830" y="1967864"/>
                  <a:ext cx="8595193" cy="44735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62" name="Shape 562"/>
                <p:cNvSpPr txBox="1"/>
                <p:nvPr/>
              </p:nvSpPr>
              <p:spPr>
                <a:xfrm>
                  <a:off x="-8892" y="0"/>
                  <a:ext cx="690880" cy="59503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cxnSp>
            <p:nvCxnSpPr>
              <p:cNvPr id="564" name="Shape 564"/>
              <p:cNvCxnSpPr/>
              <p:nvPr/>
            </p:nvCxnSpPr>
            <p:spPr>
              <a:xfrm rot="10800000">
                <a:off x="1593273" y="1385455"/>
                <a:ext cx="775854" cy="152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triangle" w="lg" len="lg"/>
              </a:ln>
            </p:spPr>
          </p:cxnSp>
          <p:cxnSp>
            <p:nvCxnSpPr>
              <p:cNvPr id="565" name="Shape 565"/>
              <p:cNvCxnSpPr/>
              <p:nvPr/>
            </p:nvCxnSpPr>
            <p:spPr>
              <a:xfrm rot="10800000">
                <a:off x="4267200" y="1385455"/>
                <a:ext cx="1717964" cy="152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triangle" w="lg" len="lg"/>
              </a:ln>
            </p:spPr>
          </p:cxnSp>
        </p:grpSp>
        <p:cxnSp>
          <p:nvCxnSpPr>
            <p:cNvPr id="566" name="Shape 566"/>
            <p:cNvCxnSpPr/>
            <p:nvPr/>
          </p:nvCxnSpPr>
          <p:spPr>
            <a:xfrm>
              <a:off x="2400301" y="3750112"/>
              <a:ext cx="1165781" cy="280263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67" name="Shape 567"/>
            <p:cNvCxnSpPr/>
            <p:nvPr/>
          </p:nvCxnSpPr>
          <p:spPr>
            <a:xfrm>
              <a:off x="896216" y="3750112"/>
              <a:ext cx="1145598" cy="942683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68" name="Shape 568"/>
            <p:cNvCxnSpPr/>
            <p:nvPr/>
          </p:nvCxnSpPr>
          <p:spPr>
            <a:xfrm flipH="1">
              <a:off x="2041815" y="4692795"/>
              <a:ext cx="1" cy="865043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69" name="Shape 569"/>
            <p:cNvCxnSpPr/>
            <p:nvPr/>
          </p:nvCxnSpPr>
          <p:spPr>
            <a:xfrm>
              <a:off x="3559902" y="4030374"/>
              <a:ext cx="0" cy="1527464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2" name="TextBox 1"/>
          <p:cNvSpPr txBox="1"/>
          <p:nvPr/>
        </p:nvSpPr>
        <p:spPr>
          <a:xfrm>
            <a:off x="9169012" y="2374571"/>
            <a:ext cx="29030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Keep column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60 cm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3 day hydraulic residence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</a:t>
            </a:r>
            <a:r>
              <a:rPr lang="en-US" sz="1800" dirty="0" smtClean="0"/>
              <a:t>ulch mixed with 20% limestone chips by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pumped aerobic water with TCE Inoculated with KB-1 (1:1000 dilution) (twice; on day 40 &amp; 170)</a:t>
            </a:r>
          </a:p>
        </p:txBody>
      </p:sp>
      <p:pic>
        <p:nvPicPr>
          <p:cNvPr id="19" name="Shape 523"/>
          <p:cNvPicPr preferRelativeResize="0"/>
          <p:nvPr/>
        </p:nvPicPr>
        <p:blipFill rotWithShape="1">
          <a:blip r:embed="rId5">
            <a:alphaModFix/>
          </a:blip>
          <a:srcRect l="347" t="5061" r="84723" b="1646"/>
          <a:stretch/>
        </p:blipFill>
        <p:spPr>
          <a:xfrm>
            <a:off x="1089497" y="2616740"/>
            <a:ext cx="826851" cy="35797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1552208" y="3790243"/>
            <a:ext cx="94179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67435" y="3886110"/>
            <a:ext cx="1182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Port 5 </a:t>
            </a:r>
            <a:r>
              <a:rPr lang="en-US" dirty="0" err="1" smtClean="0">
                <a:solidFill>
                  <a:schemeClr val="accent2"/>
                </a:solidFill>
              </a:rPr>
              <a:t>porewater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48410" y="2374571"/>
            <a:ext cx="1755121" cy="2451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1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>
            <a:spLocks noGrp="1"/>
          </p:cNvSpPr>
          <p:nvPr>
            <p:ph type="title"/>
          </p:nvPr>
        </p:nvSpPr>
        <p:spPr>
          <a:xfrm>
            <a:off x="1029186" y="-52658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Q: Can a mulch </a:t>
            </a:r>
            <a:r>
              <a:rPr lang="en-US" sz="28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biobarrier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treat 1 mg/L TCE in aerobic groundwater?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7" name="Shape 557"/>
          <p:cNvGrpSpPr/>
          <p:nvPr/>
        </p:nvGrpSpPr>
        <p:grpSpPr>
          <a:xfrm>
            <a:off x="2576418" y="873564"/>
            <a:ext cx="6309940" cy="4913269"/>
            <a:chOff x="-5001" y="2643188"/>
            <a:chExt cx="5103276" cy="3623310"/>
          </a:xfrm>
        </p:grpSpPr>
        <p:grpSp>
          <p:nvGrpSpPr>
            <p:cNvPr id="558" name="Shape 558"/>
            <p:cNvGrpSpPr/>
            <p:nvPr/>
          </p:nvGrpSpPr>
          <p:grpSpPr>
            <a:xfrm>
              <a:off x="-5001" y="2643188"/>
              <a:ext cx="5103276" cy="3623310"/>
              <a:chOff x="-8892" y="0"/>
              <a:chExt cx="9072490" cy="6441440"/>
            </a:xfrm>
          </p:grpSpPr>
          <p:grpSp>
            <p:nvGrpSpPr>
              <p:cNvPr id="559" name="Shape 559"/>
              <p:cNvGrpSpPr/>
              <p:nvPr/>
            </p:nvGrpSpPr>
            <p:grpSpPr>
              <a:xfrm>
                <a:off x="-8892" y="0"/>
                <a:ext cx="9072490" cy="6441440"/>
                <a:chOff x="-8892" y="0"/>
                <a:chExt cx="9072490" cy="6441440"/>
              </a:xfrm>
            </p:grpSpPr>
            <p:pic>
              <p:nvPicPr>
                <p:cNvPr id="560" name="Shape 56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336549" y="0"/>
                  <a:ext cx="8727049" cy="19678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1" name="Shape 56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417830" y="1967864"/>
                  <a:ext cx="8595193" cy="44735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62" name="Shape 562"/>
                <p:cNvSpPr txBox="1"/>
                <p:nvPr/>
              </p:nvSpPr>
              <p:spPr>
                <a:xfrm>
                  <a:off x="-8892" y="0"/>
                  <a:ext cx="690880" cy="59503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cxnSp>
            <p:nvCxnSpPr>
              <p:cNvPr id="564" name="Shape 564"/>
              <p:cNvCxnSpPr/>
              <p:nvPr/>
            </p:nvCxnSpPr>
            <p:spPr>
              <a:xfrm rot="10800000">
                <a:off x="1593273" y="1385455"/>
                <a:ext cx="775854" cy="152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triangle" w="lg" len="lg"/>
              </a:ln>
            </p:spPr>
          </p:cxnSp>
          <p:cxnSp>
            <p:nvCxnSpPr>
              <p:cNvPr id="565" name="Shape 565"/>
              <p:cNvCxnSpPr/>
              <p:nvPr/>
            </p:nvCxnSpPr>
            <p:spPr>
              <a:xfrm rot="10800000">
                <a:off x="4267200" y="1385455"/>
                <a:ext cx="1717964" cy="152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triangle" w="lg" len="lg"/>
              </a:ln>
            </p:spPr>
          </p:cxnSp>
        </p:grpSp>
        <p:cxnSp>
          <p:nvCxnSpPr>
            <p:cNvPr id="566" name="Shape 566"/>
            <p:cNvCxnSpPr/>
            <p:nvPr/>
          </p:nvCxnSpPr>
          <p:spPr>
            <a:xfrm>
              <a:off x="2400301" y="3750112"/>
              <a:ext cx="1165781" cy="280263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67" name="Shape 567"/>
            <p:cNvCxnSpPr/>
            <p:nvPr/>
          </p:nvCxnSpPr>
          <p:spPr>
            <a:xfrm>
              <a:off x="896216" y="3750112"/>
              <a:ext cx="1145598" cy="942683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68" name="Shape 568"/>
            <p:cNvCxnSpPr/>
            <p:nvPr/>
          </p:nvCxnSpPr>
          <p:spPr>
            <a:xfrm flipH="1">
              <a:off x="2041815" y="4692795"/>
              <a:ext cx="1" cy="865043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69" name="Shape 569"/>
            <p:cNvCxnSpPr/>
            <p:nvPr/>
          </p:nvCxnSpPr>
          <p:spPr>
            <a:xfrm>
              <a:off x="3559902" y="4030374"/>
              <a:ext cx="0" cy="1527464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2" name="TextBox 1"/>
          <p:cNvSpPr txBox="1"/>
          <p:nvPr/>
        </p:nvSpPr>
        <p:spPr>
          <a:xfrm>
            <a:off x="9169012" y="2374571"/>
            <a:ext cx="29030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Keep column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60 cm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3 day hydraulic residence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</a:t>
            </a:r>
            <a:r>
              <a:rPr lang="en-US" sz="1800" dirty="0" smtClean="0"/>
              <a:t>ulch mixed with 20% limestone chips by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pumped aerobic water with TCE Inoculated with KB-1 (1:1000 dilution) (twice; on day 40 &amp; 170)</a:t>
            </a:r>
          </a:p>
        </p:txBody>
      </p:sp>
      <p:pic>
        <p:nvPicPr>
          <p:cNvPr id="19" name="Shape 523"/>
          <p:cNvPicPr preferRelativeResize="0"/>
          <p:nvPr/>
        </p:nvPicPr>
        <p:blipFill rotWithShape="1">
          <a:blip r:embed="rId5">
            <a:alphaModFix/>
          </a:blip>
          <a:srcRect l="347" t="5061" r="84723" b="1646"/>
          <a:stretch/>
        </p:blipFill>
        <p:spPr>
          <a:xfrm>
            <a:off x="1089497" y="2616740"/>
            <a:ext cx="826851" cy="35797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1552208" y="3790243"/>
            <a:ext cx="94179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67434" y="3886110"/>
            <a:ext cx="120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Port 5 </a:t>
            </a:r>
            <a:r>
              <a:rPr lang="en-US" dirty="0" err="1" smtClean="0">
                <a:solidFill>
                  <a:schemeClr val="accent2"/>
                </a:solidFill>
              </a:rPr>
              <a:t>porewater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587" y="933748"/>
            <a:ext cx="8069801" cy="5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60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668" y="0"/>
            <a:ext cx="10515600" cy="1325563"/>
          </a:xfrm>
        </p:spPr>
        <p:txBody>
          <a:bodyPr/>
          <a:lstStyle/>
          <a:p>
            <a:r>
              <a:rPr lang="en-US" dirty="0" smtClean="0"/>
              <a:t>Aromatics and alkanes/alkenes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 Fig. 1 Aerobic toluene degradation pathways encoded by ®ve pseudomonad strains. Enzyme designations: 1A, xylene oxygenase (or toluene oxidase); 2A, benzyl alcohol dehydrogenase; 3A, benzaldehyde dehydrogenase; 4A, toluate 1,2-dioxygenase; 5A, dihydroxycyclohexadiene carboxylate dehydrogenase; 6A, catechol 2,3-oxygenase; 1B, toluene dioxygenase; 2B, toluene dihydrodiol dehydrogenase; 3B, 3-methylcatechol 2,3-di- oxygenase; 1C, toluene 2 (ortho)-monooxygenase; 2C, 3-methylcatechol-2,3-dioxygen- ase; 1D, toluene 3 (meta)monooxygenase; 2D, phenol hydroxylase; 3D, catechol 2,3- oxygenase; 1E, toluene 4 (para)monooxygenase; 2E, p-cresol methylhydroxylase; 3E, p-hydroxybenzaldehyde dehydrogenase ; 4E, p-hydroxybenzoate hydroxylase; 5E, protocatechu- ate-3,4-dioxygenase  &#10;              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4" y="1286408"/>
            <a:ext cx="5890364" cy="557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266" y="513317"/>
            <a:ext cx="3432628" cy="626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224124" y="3356022"/>
            <a:ext cx="31400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Hydrocarbon </a:t>
            </a:r>
            <a:r>
              <a:rPr lang="en-US" altLang="en-US" sz="2400" dirty="0" smtClean="0"/>
              <a:t>oxidation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72379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>
            <a:spLocks noGrp="1"/>
          </p:cNvSpPr>
          <p:nvPr>
            <p:ph type="title"/>
          </p:nvPr>
        </p:nvSpPr>
        <p:spPr>
          <a:xfrm>
            <a:off x="1029186" y="-52658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Q: Can a mulch </a:t>
            </a:r>
            <a:r>
              <a:rPr lang="en-US" sz="28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biobarrier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treat 1 mg/L TCE in aerobic groundwater?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7" name="Shape 557"/>
          <p:cNvGrpSpPr/>
          <p:nvPr/>
        </p:nvGrpSpPr>
        <p:grpSpPr>
          <a:xfrm>
            <a:off x="2576418" y="873564"/>
            <a:ext cx="6309940" cy="4913269"/>
            <a:chOff x="-5001" y="2643188"/>
            <a:chExt cx="5103276" cy="3623310"/>
          </a:xfrm>
        </p:grpSpPr>
        <p:grpSp>
          <p:nvGrpSpPr>
            <p:cNvPr id="558" name="Shape 558"/>
            <p:cNvGrpSpPr/>
            <p:nvPr/>
          </p:nvGrpSpPr>
          <p:grpSpPr>
            <a:xfrm>
              <a:off x="-5001" y="2643188"/>
              <a:ext cx="5103276" cy="3623310"/>
              <a:chOff x="-8892" y="0"/>
              <a:chExt cx="9072490" cy="6441440"/>
            </a:xfrm>
          </p:grpSpPr>
          <p:grpSp>
            <p:nvGrpSpPr>
              <p:cNvPr id="559" name="Shape 559"/>
              <p:cNvGrpSpPr/>
              <p:nvPr/>
            </p:nvGrpSpPr>
            <p:grpSpPr>
              <a:xfrm>
                <a:off x="-8892" y="0"/>
                <a:ext cx="9072490" cy="6441440"/>
                <a:chOff x="-8892" y="0"/>
                <a:chExt cx="9072490" cy="6441440"/>
              </a:xfrm>
            </p:grpSpPr>
            <p:pic>
              <p:nvPicPr>
                <p:cNvPr id="560" name="Shape 56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336549" y="0"/>
                  <a:ext cx="8727049" cy="19678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1" name="Shape 56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417830" y="1967864"/>
                  <a:ext cx="8595193" cy="44735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62" name="Shape 562"/>
                <p:cNvSpPr txBox="1"/>
                <p:nvPr/>
              </p:nvSpPr>
              <p:spPr>
                <a:xfrm>
                  <a:off x="-8892" y="0"/>
                  <a:ext cx="690880" cy="59503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cxnSp>
            <p:nvCxnSpPr>
              <p:cNvPr id="564" name="Shape 564"/>
              <p:cNvCxnSpPr/>
              <p:nvPr/>
            </p:nvCxnSpPr>
            <p:spPr>
              <a:xfrm rot="10800000">
                <a:off x="1593273" y="1385455"/>
                <a:ext cx="775854" cy="152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triangle" w="lg" len="lg"/>
              </a:ln>
            </p:spPr>
          </p:cxnSp>
          <p:cxnSp>
            <p:nvCxnSpPr>
              <p:cNvPr id="565" name="Shape 565"/>
              <p:cNvCxnSpPr/>
              <p:nvPr/>
            </p:nvCxnSpPr>
            <p:spPr>
              <a:xfrm rot="10800000">
                <a:off x="4267200" y="1385455"/>
                <a:ext cx="1717964" cy="152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med" len="med"/>
                <a:tailEnd type="triangle" w="lg" len="lg"/>
              </a:ln>
            </p:spPr>
          </p:cxnSp>
        </p:grpSp>
        <p:cxnSp>
          <p:nvCxnSpPr>
            <p:cNvPr id="566" name="Shape 566"/>
            <p:cNvCxnSpPr/>
            <p:nvPr/>
          </p:nvCxnSpPr>
          <p:spPr>
            <a:xfrm>
              <a:off x="2400301" y="3750112"/>
              <a:ext cx="1165781" cy="280263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67" name="Shape 567"/>
            <p:cNvCxnSpPr/>
            <p:nvPr/>
          </p:nvCxnSpPr>
          <p:spPr>
            <a:xfrm>
              <a:off x="896216" y="3750112"/>
              <a:ext cx="1145598" cy="942683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68" name="Shape 568"/>
            <p:cNvCxnSpPr/>
            <p:nvPr/>
          </p:nvCxnSpPr>
          <p:spPr>
            <a:xfrm flipH="1">
              <a:off x="2041815" y="4692795"/>
              <a:ext cx="1" cy="865043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69" name="Shape 569"/>
            <p:cNvCxnSpPr/>
            <p:nvPr/>
          </p:nvCxnSpPr>
          <p:spPr>
            <a:xfrm>
              <a:off x="3559902" y="4030374"/>
              <a:ext cx="0" cy="1527464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2" name="TextBox 1"/>
          <p:cNvSpPr txBox="1"/>
          <p:nvPr/>
        </p:nvSpPr>
        <p:spPr>
          <a:xfrm>
            <a:off x="9169012" y="2374571"/>
            <a:ext cx="29030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Keep column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60 cm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3 day hydraulic residence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</a:t>
            </a:r>
            <a:r>
              <a:rPr lang="en-US" sz="1800" dirty="0" smtClean="0"/>
              <a:t>ulch mixed with 20% limestone chips by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pumped aerobic water with TCE Inoculated with KB-1 (1:1000 dilution) (twice; on day 40 &amp; 170)</a:t>
            </a:r>
          </a:p>
        </p:txBody>
      </p:sp>
      <p:pic>
        <p:nvPicPr>
          <p:cNvPr id="19" name="Shape 523"/>
          <p:cNvPicPr preferRelativeResize="0"/>
          <p:nvPr/>
        </p:nvPicPr>
        <p:blipFill rotWithShape="1">
          <a:blip r:embed="rId5">
            <a:alphaModFix/>
          </a:blip>
          <a:srcRect l="347" t="5061" r="84723" b="1646"/>
          <a:stretch/>
        </p:blipFill>
        <p:spPr>
          <a:xfrm>
            <a:off x="1089497" y="2616740"/>
            <a:ext cx="826851" cy="35797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1552208" y="3790243"/>
            <a:ext cx="94179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67435" y="3886110"/>
            <a:ext cx="1289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Port 5 </a:t>
            </a:r>
            <a:r>
              <a:rPr lang="en-US" dirty="0" err="1" smtClean="0">
                <a:solidFill>
                  <a:schemeClr val="accent2"/>
                </a:solidFill>
              </a:rPr>
              <a:t>porewater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29782" y="2303018"/>
            <a:ext cx="6639229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Conclusions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Full dechlorination is possible.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Oxygen used up by first port (2.5 cm into column)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Mulch should last ~ 7years before recharge needed</a:t>
            </a:r>
          </a:p>
          <a:p>
            <a:endParaRPr lang="en-US" sz="2400" b="1" u="sng" dirty="0"/>
          </a:p>
          <a:p>
            <a:r>
              <a:rPr lang="en-US" sz="2400" b="1" u="sng" dirty="0" smtClean="0"/>
              <a:t>New Questions</a:t>
            </a:r>
          </a:p>
          <a:p>
            <a:pPr marL="339725" indent="-339725">
              <a:buFont typeface="Arial" panose="020B0604020202020204" pitchFamily="34" charset="0"/>
              <a:buChar char="•"/>
            </a:pPr>
            <a:r>
              <a:rPr lang="en-US" sz="2400" dirty="0" smtClean="0"/>
              <a:t>Could a higher inoculum dose reduce startup time to full dechlorination?</a:t>
            </a:r>
          </a:p>
          <a:p>
            <a:pPr marL="339725" indent="-339725">
              <a:buFont typeface="Arial" panose="020B0604020202020204" pitchFamily="34" charset="0"/>
              <a:buChar char="•"/>
            </a:pPr>
            <a:r>
              <a:rPr lang="en-US" sz="2400" dirty="0" smtClean="0"/>
              <a:t>What if other alternative electron acceptors are present? (nitrate, sulfate)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51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48500"/>
            <a:ext cx="10515600" cy="1325563"/>
          </a:xfrm>
        </p:spPr>
        <p:txBody>
          <a:bodyPr/>
          <a:lstStyle/>
          <a:p>
            <a:r>
              <a:rPr lang="en-US" dirty="0" smtClean="0"/>
              <a:t>We would expect a redox cascade to form in column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682687" y="864723"/>
            <a:ext cx="3876865" cy="5491627"/>
            <a:chOff x="3316006" y="461701"/>
            <a:chExt cx="3876865" cy="5491627"/>
          </a:xfrm>
        </p:grpSpPr>
        <p:pic>
          <p:nvPicPr>
            <p:cNvPr id="3" name="Shape 523"/>
            <p:cNvPicPr preferRelativeResize="0"/>
            <p:nvPr/>
          </p:nvPicPr>
          <p:blipFill rotWithShape="1">
            <a:blip r:embed="rId2">
              <a:alphaModFix/>
            </a:blip>
            <a:srcRect l="347" t="5061" r="84723" b="8249"/>
            <a:stretch/>
          </p:blipFill>
          <p:spPr>
            <a:xfrm>
              <a:off x="5704538" y="461701"/>
              <a:ext cx="1488333" cy="54916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Left Brace 3"/>
            <p:cNvSpPr/>
            <p:nvPr/>
          </p:nvSpPr>
          <p:spPr>
            <a:xfrm>
              <a:off x="5238344" y="3996126"/>
              <a:ext cx="515566" cy="701679"/>
            </a:xfrm>
            <a:prstGeom prst="leftBrace">
              <a:avLst>
                <a:gd name="adj1" fmla="val 0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Left Brace 4"/>
            <p:cNvSpPr/>
            <p:nvPr/>
          </p:nvSpPr>
          <p:spPr>
            <a:xfrm>
              <a:off x="5238344" y="4811950"/>
              <a:ext cx="515566" cy="185271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eft Brace 5"/>
            <p:cNvSpPr/>
            <p:nvPr/>
          </p:nvSpPr>
          <p:spPr>
            <a:xfrm>
              <a:off x="5238344" y="1080830"/>
              <a:ext cx="515566" cy="2801152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93701" y="4904585"/>
              <a:ext cx="1229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Aerobic zone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03566" y="2085912"/>
              <a:ext cx="23005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Anaerobic zone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-dechlorination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-</a:t>
              </a:r>
              <a:r>
                <a:rPr lang="en-US" dirty="0" smtClean="0"/>
                <a:t>sulfate reduction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-methanogenesis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16006" y="4193076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Denitrification zone</a:t>
              </a:r>
              <a:endParaRPr lang="en-US" dirty="0"/>
            </a:p>
          </p:txBody>
        </p:sp>
      </p:grp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334" y="638736"/>
            <a:ext cx="4206875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6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Shape 581"/>
          <p:cNvGrpSpPr/>
          <p:nvPr/>
        </p:nvGrpSpPr>
        <p:grpSpPr>
          <a:xfrm>
            <a:off x="139082" y="663233"/>
            <a:ext cx="8041880" cy="5572197"/>
            <a:chOff x="4080769" y="654356"/>
            <a:chExt cx="4210762" cy="2811602"/>
          </a:xfrm>
        </p:grpSpPr>
        <p:grpSp>
          <p:nvGrpSpPr>
            <p:cNvPr id="582" name="Shape 582"/>
            <p:cNvGrpSpPr/>
            <p:nvPr/>
          </p:nvGrpSpPr>
          <p:grpSpPr>
            <a:xfrm>
              <a:off x="4080769" y="654356"/>
              <a:ext cx="4210762" cy="2811602"/>
              <a:chOff x="742025" y="872474"/>
              <a:chExt cx="5614349" cy="3748803"/>
            </a:xfrm>
          </p:grpSpPr>
          <p:pic>
            <p:nvPicPr>
              <p:cNvPr id="583" name="Shape 58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864687" y="1994077"/>
                <a:ext cx="5162487" cy="262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4" name="Shape 58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42025" y="872474"/>
                <a:ext cx="5614349" cy="12639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85" name="Shape 585"/>
            <p:cNvCxnSpPr/>
            <p:nvPr/>
          </p:nvCxnSpPr>
          <p:spPr>
            <a:xfrm>
              <a:off x="4692501" y="1573840"/>
              <a:ext cx="276225" cy="107711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86" name="Shape 586"/>
            <p:cNvCxnSpPr/>
            <p:nvPr/>
          </p:nvCxnSpPr>
          <p:spPr>
            <a:xfrm>
              <a:off x="4968726" y="2657072"/>
              <a:ext cx="7083" cy="23867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87" name="Shape 587"/>
            <p:cNvCxnSpPr/>
            <p:nvPr/>
          </p:nvCxnSpPr>
          <p:spPr>
            <a:xfrm>
              <a:off x="4968727" y="1573840"/>
              <a:ext cx="509954" cy="107711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88" name="Shape 588"/>
            <p:cNvCxnSpPr/>
            <p:nvPr/>
          </p:nvCxnSpPr>
          <p:spPr>
            <a:xfrm>
              <a:off x="5485762" y="2657072"/>
              <a:ext cx="0" cy="23867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89" name="Shape 589"/>
            <p:cNvCxnSpPr/>
            <p:nvPr/>
          </p:nvCxnSpPr>
          <p:spPr>
            <a:xfrm>
              <a:off x="5597066" y="1517274"/>
              <a:ext cx="410796" cy="107711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90" name="Shape 590"/>
            <p:cNvCxnSpPr/>
            <p:nvPr/>
          </p:nvCxnSpPr>
          <p:spPr>
            <a:xfrm>
              <a:off x="6009881" y="2650953"/>
              <a:ext cx="0" cy="24479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91" name="Shape 591"/>
            <p:cNvCxnSpPr/>
            <p:nvPr/>
          </p:nvCxnSpPr>
          <p:spPr>
            <a:xfrm>
              <a:off x="6243610" y="1573840"/>
              <a:ext cx="779096" cy="107711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92" name="Shape 592"/>
            <p:cNvCxnSpPr/>
            <p:nvPr/>
          </p:nvCxnSpPr>
          <p:spPr>
            <a:xfrm>
              <a:off x="7022706" y="2650953"/>
              <a:ext cx="7082" cy="24479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93" name="Shape 593"/>
            <p:cNvCxnSpPr/>
            <p:nvPr/>
          </p:nvCxnSpPr>
          <p:spPr>
            <a:xfrm>
              <a:off x="7107698" y="1573840"/>
              <a:ext cx="936933" cy="108323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94" name="Shape 594"/>
            <p:cNvCxnSpPr/>
            <p:nvPr/>
          </p:nvCxnSpPr>
          <p:spPr>
            <a:xfrm>
              <a:off x="8044631" y="2657072"/>
              <a:ext cx="0" cy="23867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17" name="Group 16"/>
          <p:cNvGrpSpPr/>
          <p:nvPr/>
        </p:nvGrpSpPr>
        <p:grpSpPr>
          <a:xfrm>
            <a:off x="8329758" y="458459"/>
            <a:ext cx="4003744" cy="5491627"/>
            <a:chOff x="6682416" y="546007"/>
            <a:chExt cx="4003744" cy="5491627"/>
          </a:xfrm>
        </p:grpSpPr>
        <p:pic>
          <p:nvPicPr>
            <p:cNvPr id="18" name="Shape 523"/>
            <p:cNvPicPr preferRelativeResize="0"/>
            <p:nvPr/>
          </p:nvPicPr>
          <p:blipFill rotWithShape="1">
            <a:blip r:embed="rId5">
              <a:alphaModFix/>
            </a:blip>
            <a:srcRect l="347" t="5061" r="84723" b="8249"/>
            <a:stretch/>
          </p:blipFill>
          <p:spPr>
            <a:xfrm>
              <a:off x="9197827" y="546007"/>
              <a:ext cx="1488333" cy="54916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Left Brace 18"/>
            <p:cNvSpPr/>
            <p:nvPr/>
          </p:nvSpPr>
          <p:spPr>
            <a:xfrm>
              <a:off x="8619920" y="1526271"/>
              <a:ext cx="644458" cy="3139921"/>
            </a:xfrm>
            <a:prstGeom prst="leftBrace">
              <a:avLst>
                <a:gd name="adj1" fmla="val 0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Brace 19"/>
            <p:cNvSpPr/>
            <p:nvPr/>
          </p:nvSpPr>
          <p:spPr>
            <a:xfrm>
              <a:off x="8768188" y="4896256"/>
              <a:ext cx="515566" cy="185271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Brace 20"/>
            <p:cNvSpPr/>
            <p:nvPr/>
          </p:nvSpPr>
          <p:spPr>
            <a:xfrm>
              <a:off x="8768188" y="1165136"/>
              <a:ext cx="515566" cy="23670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23545" y="4988891"/>
              <a:ext cx="1229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Aerobic zone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82416" y="924788"/>
              <a:ext cx="23005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Anaerobic zone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-dechlorination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-</a:t>
              </a:r>
              <a:r>
                <a:rPr lang="en-US" dirty="0" smtClean="0"/>
                <a:t>sulfate reduction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-methanogenesis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78951" y="3035079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Denitrification zone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365902" y="747093"/>
            <a:ext cx="3749035" cy="4358267"/>
            <a:chOff x="4365902" y="747093"/>
            <a:chExt cx="3749035" cy="4358267"/>
          </a:xfrm>
        </p:grpSpPr>
        <p:sp>
          <p:nvSpPr>
            <p:cNvPr id="2" name="Rectangle 1"/>
            <p:cNvSpPr/>
            <p:nvPr/>
          </p:nvSpPr>
          <p:spPr>
            <a:xfrm>
              <a:off x="5905820" y="2272584"/>
              <a:ext cx="1951678" cy="2832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365902" y="747093"/>
              <a:ext cx="3749035" cy="15254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58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869" y="2042809"/>
            <a:ext cx="5353995" cy="334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Shape 6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9864" y="2042809"/>
            <a:ext cx="5522608" cy="343358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Shape 613"/>
          <p:cNvSpPr txBox="1"/>
          <p:nvPr/>
        </p:nvSpPr>
        <p:spPr>
          <a:xfrm>
            <a:off x="3106424" y="721909"/>
            <a:ext cx="4577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(a)</a:t>
            </a:r>
            <a:endParaRPr/>
          </a:p>
        </p:txBody>
      </p:sp>
      <p:sp>
        <p:nvSpPr>
          <p:cNvPr id="615" name="Shape 6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O2-only columns fully removing TCE, but not the Nitrate &amp; Sulfate receiving columns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918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47830" y="1064137"/>
            <a:ext cx="545173" cy="2984703"/>
            <a:chOff x="1075601" y="193053"/>
            <a:chExt cx="504967" cy="3440222"/>
          </a:xfrm>
        </p:grpSpPr>
        <p:sp>
          <p:nvSpPr>
            <p:cNvPr id="4" name="TextBox 3"/>
            <p:cNvSpPr txBox="1"/>
            <p:nvPr/>
          </p:nvSpPr>
          <p:spPr>
            <a:xfrm>
              <a:off x="1075601" y="193053"/>
              <a:ext cx="504967" cy="425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96072" y="3207576"/>
              <a:ext cx="464024" cy="425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</p:grpSp>
      <p:sp>
        <p:nvSpPr>
          <p:cNvPr id="8" name="Title 1"/>
          <p:cNvSpPr txBox="1">
            <a:spLocks/>
          </p:cNvSpPr>
          <p:nvPr/>
        </p:nvSpPr>
        <p:spPr>
          <a:xfrm>
            <a:off x="2909858" y="321132"/>
            <a:ext cx="7718814" cy="61391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Nitrate levels over port location and with time</a:t>
            </a:r>
            <a:endParaRPr lang="en-US" sz="28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="" xmlns:a16="http://schemas.microsoft.com/office/drawing/2014/main" id="{E29F0F4F-0191-405B-9C30-D60AAA18DEC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909857" y="1064136"/>
          <a:ext cx="6947949" cy="3101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="" xmlns:a16="http://schemas.microsoft.com/office/drawing/2014/main" id="{B26A0333-9D19-4794-8165-21135E0DEF8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936973" y="3742800"/>
          <a:ext cx="6559038" cy="3229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5818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Shape 581"/>
          <p:cNvGrpSpPr/>
          <p:nvPr/>
        </p:nvGrpSpPr>
        <p:grpSpPr>
          <a:xfrm>
            <a:off x="139082" y="663233"/>
            <a:ext cx="8041880" cy="5572197"/>
            <a:chOff x="4080769" y="654356"/>
            <a:chExt cx="4210762" cy="2811602"/>
          </a:xfrm>
        </p:grpSpPr>
        <p:grpSp>
          <p:nvGrpSpPr>
            <p:cNvPr id="582" name="Shape 582"/>
            <p:cNvGrpSpPr/>
            <p:nvPr/>
          </p:nvGrpSpPr>
          <p:grpSpPr>
            <a:xfrm>
              <a:off x="4080769" y="654356"/>
              <a:ext cx="4210762" cy="2811602"/>
              <a:chOff x="742025" y="872474"/>
              <a:chExt cx="5614349" cy="3748803"/>
            </a:xfrm>
          </p:grpSpPr>
          <p:pic>
            <p:nvPicPr>
              <p:cNvPr id="583" name="Shape 58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864687" y="1994077"/>
                <a:ext cx="5162487" cy="262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4" name="Shape 58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42025" y="872474"/>
                <a:ext cx="5614349" cy="12639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85" name="Shape 585"/>
            <p:cNvCxnSpPr/>
            <p:nvPr/>
          </p:nvCxnSpPr>
          <p:spPr>
            <a:xfrm>
              <a:off x="4692501" y="1573840"/>
              <a:ext cx="276225" cy="107711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86" name="Shape 586"/>
            <p:cNvCxnSpPr/>
            <p:nvPr/>
          </p:nvCxnSpPr>
          <p:spPr>
            <a:xfrm>
              <a:off x="4968726" y="2657072"/>
              <a:ext cx="7083" cy="23867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87" name="Shape 587"/>
            <p:cNvCxnSpPr/>
            <p:nvPr/>
          </p:nvCxnSpPr>
          <p:spPr>
            <a:xfrm>
              <a:off x="4968727" y="1573840"/>
              <a:ext cx="509954" cy="107711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88" name="Shape 588"/>
            <p:cNvCxnSpPr/>
            <p:nvPr/>
          </p:nvCxnSpPr>
          <p:spPr>
            <a:xfrm>
              <a:off x="5485762" y="2657072"/>
              <a:ext cx="0" cy="23867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89" name="Shape 589"/>
            <p:cNvCxnSpPr/>
            <p:nvPr/>
          </p:nvCxnSpPr>
          <p:spPr>
            <a:xfrm>
              <a:off x="5597066" y="1517274"/>
              <a:ext cx="410796" cy="107711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90" name="Shape 590"/>
            <p:cNvCxnSpPr/>
            <p:nvPr/>
          </p:nvCxnSpPr>
          <p:spPr>
            <a:xfrm>
              <a:off x="6009881" y="2650953"/>
              <a:ext cx="0" cy="24479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91" name="Shape 591"/>
            <p:cNvCxnSpPr/>
            <p:nvPr/>
          </p:nvCxnSpPr>
          <p:spPr>
            <a:xfrm>
              <a:off x="6243610" y="1573840"/>
              <a:ext cx="779096" cy="107711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92" name="Shape 592"/>
            <p:cNvCxnSpPr/>
            <p:nvPr/>
          </p:nvCxnSpPr>
          <p:spPr>
            <a:xfrm>
              <a:off x="7022706" y="2650953"/>
              <a:ext cx="7082" cy="24479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93" name="Shape 593"/>
            <p:cNvCxnSpPr/>
            <p:nvPr/>
          </p:nvCxnSpPr>
          <p:spPr>
            <a:xfrm>
              <a:off x="7107698" y="1573840"/>
              <a:ext cx="936933" cy="108323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94" name="Shape 594"/>
            <p:cNvCxnSpPr/>
            <p:nvPr/>
          </p:nvCxnSpPr>
          <p:spPr>
            <a:xfrm>
              <a:off x="8044631" y="2657072"/>
              <a:ext cx="0" cy="23867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17" name="Group 16"/>
          <p:cNvGrpSpPr/>
          <p:nvPr/>
        </p:nvGrpSpPr>
        <p:grpSpPr>
          <a:xfrm>
            <a:off x="8329758" y="458459"/>
            <a:ext cx="4003744" cy="5491627"/>
            <a:chOff x="6682416" y="546007"/>
            <a:chExt cx="4003744" cy="5491627"/>
          </a:xfrm>
        </p:grpSpPr>
        <p:pic>
          <p:nvPicPr>
            <p:cNvPr id="18" name="Shape 523"/>
            <p:cNvPicPr preferRelativeResize="0"/>
            <p:nvPr/>
          </p:nvPicPr>
          <p:blipFill rotWithShape="1">
            <a:blip r:embed="rId5">
              <a:alphaModFix/>
            </a:blip>
            <a:srcRect l="347" t="5061" r="84723" b="8249"/>
            <a:stretch/>
          </p:blipFill>
          <p:spPr>
            <a:xfrm>
              <a:off x="9197827" y="546007"/>
              <a:ext cx="1488333" cy="54916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Left Brace 18"/>
            <p:cNvSpPr/>
            <p:nvPr/>
          </p:nvSpPr>
          <p:spPr>
            <a:xfrm>
              <a:off x="8619920" y="2738372"/>
              <a:ext cx="711008" cy="1927820"/>
            </a:xfrm>
            <a:prstGeom prst="leftBrace">
              <a:avLst>
                <a:gd name="adj1" fmla="val 0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Brace 19"/>
            <p:cNvSpPr/>
            <p:nvPr/>
          </p:nvSpPr>
          <p:spPr>
            <a:xfrm>
              <a:off x="8768188" y="4896256"/>
              <a:ext cx="515566" cy="185271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Brace 20"/>
            <p:cNvSpPr/>
            <p:nvPr/>
          </p:nvSpPr>
          <p:spPr>
            <a:xfrm>
              <a:off x="8768188" y="1165135"/>
              <a:ext cx="562740" cy="1464393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23545" y="4988891"/>
              <a:ext cx="1229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Aerobic zone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82416" y="924788"/>
              <a:ext cx="23005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Anaerobic zone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-dechlorination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-</a:t>
              </a:r>
              <a:r>
                <a:rPr lang="en-US" dirty="0" smtClean="0"/>
                <a:t>sulfate reduction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-methanogenesis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78951" y="3035079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Denitrification zone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2745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 of findings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Shape 62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Lab-scale mulch </a:t>
            </a:r>
            <a:r>
              <a:rPr lang="en-US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biobarriers</a:t>
            </a:r>
            <a:r>
              <a:rPr lang="en-US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inoculated with KB-1</a:t>
            </a:r>
            <a:r>
              <a:rPr lang="en-US" sz="2380" b="0" i="0" u="none" strike="noStrike" cap="none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TM</a:t>
            </a:r>
            <a:r>
              <a:rPr lang="en-US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8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accomplished </a:t>
            </a:r>
            <a:r>
              <a:rPr lang="en-US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dechlorination of 1 mg/L TCE in aerobic </a:t>
            </a:r>
            <a:r>
              <a:rPr lang="en-US" sz="238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water</a:t>
            </a:r>
            <a:endParaRPr dirty="0"/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Oxygen was consumed rapidly in the mulch flow-through column, leaving the majority of the columns to support the activity of </a:t>
            </a:r>
            <a:r>
              <a:rPr lang="en-US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dechlorinators</a:t>
            </a:r>
            <a:r>
              <a:rPr lang="en-US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Mulch inoculation was required and higher inoculation levels (1:100 versus 1:500) shortened the time to complete dechlorination.</a:t>
            </a:r>
            <a:endParaRPr dirty="0"/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Nitrate presence as low as 0.25 </a:t>
            </a:r>
            <a:r>
              <a:rPr lang="en-US" sz="23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mM</a:t>
            </a:r>
            <a:r>
              <a:rPr lang="en-US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did preclude dechlorination even when columns were inoculated at 1:100 dilution. Some nitrate penetrated the mulch column completely</a:t>
            </a:r>
            <a:r>
              <a:rPr lang="en-US" sz="238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1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Perhaps TCE inhibiting/toxic to </a:t>
            </a:r>
            <a:r>
              <a:rPr lang="en-US" dirty="0" err="1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denitrifiers</a:t>
            </a:r>
            <a:r>
              <a:rPr lang="en-US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?</a:t>
            </a:r>
            <a:endParaRPr dirty="0"/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Nitrate elimination improved the dechlorinating performance and suggested that dechlorinating bacteria remained viable in the column for more than 1.5 years</a:t>
            </a:r>
            <a:r>
              <a:rPr lang="en-US" sz="238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32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374" y="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 smtClean="0"/>
              <a:t>DNA methods show that most of the </a:t>
            </a:r>
            <a:r>
              <a:rPr lang="en-US" sz="3200" i="1" dirty="0" smtClean="0"/>
              <a:t>Dehalococcoides </a:t>
            </a:r>
            <a:r>
              <a:rPr lang="en-US" sz="3200" dirty="0" smtClean="0"/>
              <a:t>are attached to the mulch biofilm (not in suspension, aka “planktonic”)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321" t="7204" r="9476" b="62034"/>
          <a:stretch/>
        </p:blipFill>
        <p:spPr>
          <a:xfrm>
            <a:off x="3441410" y="1325563"/>
            <a:ext cx="4906297" cy="39533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1069486" y="2906948"/>
            <a:ext cx="437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 copies per mL column 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61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dirty="0"/>
              <a:t>Evidence for </a:t>
            </a:r>
            <a:r>
              <a:rPr lang="en-US" sz="4000" i="1" dirty="0"/>
              <a:t>in situ</a:t>
            </a:r>
            <a:r>
              <a:rPr lang="en-US" sz="4000" dirty="0"/>
              <a:t> bioremediation:</a:t>
            </a:r>
            <a:br>
              <a:rPr lang="en-US" sz="4000" dirty="0"/>
            </a:br>
            <a:r>
              <a:rPr lang="en-US" sz="4000" dirty="0"/>
              <a:t>The 3 Criteria </a:t>
            </a:r>
            <a:br>
              <a:rPr lang="en-US" sz="4000" dirty="0"/>
            </a:br>
            <a:r>
              <a:rPr lang="en-US" sz="3200" dirty="0"/>
              <a:t>(from the US National Research Council)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3413" y="2332038"/>
            <a:ext cx="8229600" cy="4525962"/>
          </a:xfrm>
        </p:spPr>
        <p:txBody>
          <a:bodyPr/>
          <a:lstStyle/>
          <a:p>
            <a:pPr marL="609600" indent="-609600">
              <a:buFontTx/>
              <a:buAutoNum type="arabicPeriod"/>
              <a:defRPr/>
            </a:pPr>
            <a:r>
              <a:rPr lang="en-US" dirty="0" smtClean="0">
                <a:solidFill>
                  <a:srgbClr val="C00000"/>
                </a:solidFill>
              </a:rPr>
              <a:t>Contaminant(s) concentration is decreasing</a:t>
            </a:r>
          </a:p>
          <a:p>
            <a:pPr marL="609600" indent="-609600">
              <a:buFontTx/>
              <a:buAutoNum type="arabicPeriod"/>
              <a:defRPr/>
            </a:pPr>
            <a:r>
              <a:rPr lang="en-US" dirty="0" smtClean="0">
                <a:solidFill>
                  <a:srgbClr val="C00000"/>
                </a:solidFill>
              </a:rPr>
              <a:t>Microorganisms (MOs) from the site are capable of catalyzing the biodegradation of the contaminant(s)</a:t>
            </a:r>
          </a:p>
          <a:p>
            <a:pPr marL="609600" indent="-609600">
              <a:buFontTx/>
              <a:buAutoNum type="arabicPeriod"/>
              <a:defRPr/>
            </a:pPr>
            <a:r>
              <a:rPr lang="en-US" dirty="0" smtClean="0">
                <a:solidFill>
                  <a:srgbClr val="C00000"/>
                </a:solidFill>
              </a:rPr>
              <a:t>The </a:t>
            </a:r>
            <a:r>
              <a:rPr lang="en-US" dirty="0" err="1" smtClean="0">
                <a:solidFill>
                  <a:srgbClr val="C00000"/>
                </a:solidFill>
              </a:rPr>
              <a:t>biodegradative</a:t>
            </a:r>
            <a:r>
              <a:rPr lang="en-US" dirty="0" smtClean="0">
                <a:solidFill>
                  <a:srgbClr val="C00000"/>
                </a:solidFill>
              </a:rPr>
              <a:t> capability of the MOs is being realized under field conditions.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BDE6CC-6270-4764-8693-2B3B6ED127D8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8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57151"/>
            <a:ext cx="9982201" cy="1470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/>
              <a:t>Biomarkers of chlorinated solvent bioremediation: </a:t>
            </a:r>
            <a:br>
              <a:rPr lang="en-US" sz="4000" dirty="0"/>
            </a:br>
            <a:r>
              <a:rPr lang="en-US" sz="4000" dirty="0" smtClean="0"/>
              <a:t>monitoring activities of tiny creatures, deep  underground</a:t>
            </a:r>
            <a:endParaRPr lang="en-US" sz="4000" dirty="0"/>
          </a:p>
        </p:txBody>
      </p:sp>
      <p:grpSp>
        <p:nvGrpSpPr>
          <p:cNvPr id="12302" name="Group 14"/>
          <p:cNvGrpSpPr>
            <a:grpSpLocks/>
          </p:cNvGrpSpPr>
          <p:nvPr/>
        </p:nvGrpSpPr>
        <p:grpSpPr bwMode="auto">
          <a:xfrm>
            <a:off x="1524000" y="2316693"/>
            <a:ext cx="8682038" cy="2259013"/>
            <a:chOff x="144" y="1646"/>
            <a:chExt cx="5469" cy="1423"/>
          </a:xfrm>
        </p:grpSpPr>
        <p:pic>
          <p:nvPicPr>
            <p:cNvPr id="12293" name="Picture 4" descr="PCEButyratecultureLiveDeadEmil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0" y="2018"/>
              <a:ext cx="1501" cy="1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4" name="Picture 6" descr="ContinuousPlum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04"/>
            <a:stretch>
              <a:fillRect/>
            </a:stretch>
          </p:blipFill>
          <p:spPr bwMode="auto">
            <a:xfrm>
              <a:off x="144" y="1646"/>
              <a:ext cx="1675" cy="1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81" y="2437"/>
              <a:ext cx="33" cy="4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6" name="Line 8"/>
            <p:cNvSpPr>
              <a:spLocks noChangeShapeType="1"/>
            </p:cNvSpPr>
            <p:nvPr/>
          </p:nvSpPr>
          <p:spPr bwMode="auto">
            <a:xfrm flipV="1">
              <a:off x="614" y="2018"/>
              <a:ext cx="1646" cy="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7" name="Line 9"/>
            <p:cNvSpPr>
              <a:spLocks noChangeShapeType="1"/>
            </p:cNvSpPr>
            <p:nvPr/>
          </p:nvSpPr>
          <p:spPr bwMode="auto">
            <a:xfrm>
              <a:off x="614" y="2483"/>
              <a:ext cx="1646" cy="5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8" name="Line 11"/>
            <p:cNvSpPr>
              <a:spLocks noChangeShapeType="1"/>
            </p:cNvSpPr>
            <p:nvPr/>
          </p:nvSpPr>
          <p:spPr bwMode="auto">
            <a:xfrm flipV="1">
              <a:off x="3316" y="2162"/>
              <a:ext cx="963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9" name="Line 12"/>
            <p:cNvSpPr>
              <a:spLocks noChangeShapeType="1"/>
            </p:cNvSpPr>
            <p:nvPr/>
          </p:nvSpPr>
          <p:spPr bwMode="auto">
            <a:xfrm>
              <a:off x="3316" y="2608"/>
              <a:ext cx="1021" cy="3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2300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09" r="61609" b="82704"/>
            <a:stretch>
              <a:fillRect/>
            </a:stretch>
          </p:blipFill>
          <p:spPr bwMode="auto">
            <a:xfrm>
              <a:off x="4185" y="2156"/>
              <a:ext cx="1428" cy="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3"/>
          <p:cNvPicPr>
            <a:picLocks noChangeAspect="1" noChangeArrowheads="1"/>
          </p:cNvPicPr>
          <p:nvPr/>
        </p:nvPicPr>
        <p:blipFill rotWithShape="1">
          <a:blip r:embed="rId6" cstate="print"/>
          <a:srcRect l="24768" r="26583"/>
          <a:stretch/>
        </p:blipFill>
        <p:spPr bwMode="auto">
          <a:xfrm rot="5400000">
            <a:off x="8692265" y="2407268"/>
            <a:ext cx="609604" cy="1482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9960746" y="2907243"/>
            <a:ext cx="1354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 (genes)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52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Chloroorganics</a:t>
            </a:r>
            <a:r>
              <a:rPr lang="en-US" dirty="0" smtClean="0"/>
              <a:t>’ biodegradation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669" y="1316773"/>
            <a:ext cx="7755082" cy="56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3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Biodegradation and Bioremediation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300" dirty="0" smtClean="0"/>
              <a:t>Learning Objectives </a:t>
            </a:r>
          </a:p>
          <a:p>
            <a:r>
              <a:rPr lang="en-US" dirty="0" smtClean="0"/>
              <a:t>Recognize common aerobic and anaerobic </a:t>
            </a:r>
            <a:r>
              <a:rPr lang="en-US" dirty="0" smtClean="0"/>
              <a:t>biodegradation pathways for </a:t>
            </a:r>
            <a:r>
              <a:rPr lang="en-US" dirty="0" smtClean="0"/>
              <a:t>different chemical classes</a:t>
            </a:r>
          </a:p>
          <a:p>
            <a:pPr lvl="1"/>
            <a:r>
              <a:rPr lang="en-US" dirty="0" smtClean="0"/>
              <a:t>Aromatics &amp; alkanes</a:t>
            </a:r>
          </a:p>
          <a:p>
            <a:pPr lvl="1"/>
            <a:r>
              <a:rPr lang="en-US" dirty="0" err="1" smtClean="0"/>
              <a:t>Organohalides</a:t>
            </a:r>
            <a:r>
              <a:rPr lang="en-US" dirty="0" smtClean="0"/>
              <a:t> (</a:t>
            </a:r>
            <a:r>
              <a:rPr lang="en-US" dirty="0" err="1" smtClean="0"/>
              <a:t>chloro</a:t>
            </a:r>
            <a:r>
              <a:rPr lang="en-US" dirty="0" smtClean="0"/>
              <a:t>- and </a:t>
            </a:r>
            <a:r>
              <a:rPr lang="en-US" dirty="0" err="1" smtClean="0"/>
              <a:t>flouro</a:t>
            </a:r>
            <a:r>
              <a:rPr lang="en-US" dirty="0" smtClean="0"/>
              <a:t>- organics</a:t>
            </a:r>
            <a:r>
              <a:rPr lang="en-US" dirty="0" smtClean="0"/>
              <a:t>) (e.g. TCE, PCBs, chlorobenzenes)</a:t>
            </a:r>
            <a:endParaRPr lang="en-US" dirty="0" smtClean="0"/>
          </a:p>
          <a:p>
            <a:pPr lvl="1"/>
            <a:r>
              <a:rPr lang="en-US" dirty="0" smtClean="0"/>
              <a:t>Polymers </a:t>
            </a:r>
          </a:p>
          <a:p>
            <a:pPr lvl="1"/>
            <a:r>
              <a:rPr lang="en-US" dirty="0" smtClean="0"/>
              <a:t>Metals/radionuclides</a:t>
            </a:r>
          </a:p>
          <a:p>
            <a:pPr lvl="0"/>
            <a:r>
              <a:rPr lang="en-US" dirty="0" smtClean="0"/>
              <a:t>Discuss reasons for a delay between a microbial communities’ exposure to a toxic chemical and observable compound biodegradation (=Acclimation period)</a:t>
            </a:r>
          </a:p>
          <a:p>
            <a:pPr lvl="0"/>
            <a:r>
              <a:rPr lang="en-US" dirty="0" smtClean="0"/>
              <a:t>Discuss the general steps in site remediation at a particular contaminated site</a:t>
            </a:r>
          </a:p>
          <a:p>
            <a:pPr lvl="1"/>
            <a:r>
              <a:rPr lang="en-US" dirty="0" smtClean="0"/>
              <a:t>Remedial characterization /Feasibility study</a:t>
            </a:r>
          </a:p>
          <a:p>
            <a:pPr lvl="1"/>
            <a:r>
              <a:rPr lang="en-US" dirty="0" smtClean="0"/>
              <a:t>Selection of strategy (=Record of Decision)</a:t>
            </a:r>
          </a:p>
          <a:p>
            <a:pPr lvl="1"/>
            <a:r>
              <a:rPr lang="en-US" dirty="0" smtClean="0"/>
              <a:t>Implementation and monitoring (Remedial Design/Remedial Action)</a:t>
            </a:r>
          </a:p>
          <a:p>
            <a:pPr lvl="1"/>
            <a:r>
              <a:rPr lang="en-US" dirty="0" smtClean="0"/>
              <a:t>Closure of site</a:t>
            </a:r>
          </a:p>
          <a:p>
            <a:r>
              <a:rPr lang="en-US" dirty="0" smtClean="0"/>
              <a:t>Describe the difference between in situ and ex situ </a:t>
            </a:r>
            <a:r>
              <a:rPr lang="en-US" dirty="0" smtClean="0"/>
              <a:t>bioremediation</a:t>
            </a:r>
            <a:endParaRPr lang="en-US" dirty="0" smtClean="0"/>
          </a:p>
          <a:p>
            <a:pPr lvl="0"/>
            <a:r>
              <a:rPr lang="en-US" dirty="0" smtClean="0"/>
              <a:t>Explain </a:t>
            </a:r>
            <a:r>
              <a:rPr lang="en-US" dirty="0"/>
              <a:t>the differences between the following regarding </a:t>
            </a:r>
            <a:r>
              <a:rPr lang="en-US" i="1" dirty="0"/>
              <a:t>in situ</a:t>
            </a:r>
            <a:r>
              <a:rPr lang="en-US" dirty="0"/>
              <a:t> bioremediation: natural attenuation, </a:t>
            </a:r>
            <a:r>
              <a:rPr lang="en-US" dirty="0" smtClean="0"/>
              <a:t>and two types of enhanced bioremediation (</a:t>
            </a:r>
            <a:r>
              <a:rPr lang="en-US" dirty="0" err="1" smtClean="0"/>
              <a:t>biostimulation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bioaugmentation).</a:t>
            </a:r>
            <a:endParaRPr lang="en-US" dirty="0"/>
          </a:p>
          <a:p>
            <a:r>
              <a:rPr lang="en-US" dirty="0"/>
              <a:t>L</a:t>
            </a:r>
            <a:r>
              <a:rPr lang="en-US" dirty="0" smtClean="0"/>
              <a:t>ist </a:t>
            </a:r>
            <a:r>
              <a:rPr lang="en-US" dirty="0"/>
              <a:t>the three overlapping lines </a:t>
            </a:r>
            <a:r>
              <a:rPr lang="en-US" dirty="0" smtClean="0"/>
              <a:t>of evidence required </a:t>
            </a:r>
            <a:r>
              <a:rPr lang="en-US" dirty="0"/>
              <a:t>to document that </a:t>
            </a:r>
            <a:r>
              <a:rPr lang="en-US" i="1" dirty="0"/>
              <a:t>in situ </a:t>
            </a:r>
            <a:r>
              <a:rPr lang="en-US" dirty="0"/>
              <a:t>bioremediation is occurring at a site</a:t>
            </a:r>
            <a:r>
              <a:rPr lang="en-US" dirty="0" smtClean="0"/>
              <a:t>.  Be able to describe some modern tools to provide this evidence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36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0914" y="195036"/>
            <a:ext cx="4248317" cy="68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03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classes of contaminants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Polymers</a:t>
            </a:r>
          </a:p>
          <a:p>
            <a:r>
              <a:rPr lang="en-US" dirty="0" smtClean="0"/>
              <a:t>Metals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1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Acclimation: why is there usually a lag before contaminant biodegradation?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09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strategy to support removal of emerging contaminants in wastewater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7577"/>
            <a:ext cx="3875843" cy="425938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Constant low level inoculation of bacterial cultures that degrade contaminants</a:t>
            </a:r>
          </a:p>
          <a:p>
            <a:r>
              <a:rPr lang="en-US" dirty="0" smtClean="0"/>
              <a:t>Since contaminants may enter the WW plant only occasionally or at widely varying concentrations over time, the “activated sludge” might not have the right </a:t>
            </a:r>
            <a:r>
              <a:rPr lang="en-US" dirty="0" err="1" smtClean="0"/>
              <a:t>biodeg’ve</a:t>
            </a:r>
            <a:r>
              <a:rPr lang="en-US" dirty="0" smtClean="0"/>
              <a:t> enzymes at high enough levels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95" y="1539765"/>
            <a:ext cx="6112416" cy="542280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579113" y="998661"/>
            <a:ext cx="2762250" cy="1395390"/>
            <a:chOff x="8579113" y="998661"/>
            <a:chExt cx="2762250" cy="1395390"/>
          </a:xfrm>
        </p:grpSpPr>
        <p:pic>
          <p:nvPicPr>
            <p:cNvPr id="1026" name="Picture 2" descr="Image result for bisphenol 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9113" y="998661"/>
              <a:ext cx="2762250" cy="126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9111923" y="2024719"/>
              <a:ext cx="1847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Bisphenol A (BPA)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3000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8730</TotalTime>
  <Words>1986</Words>
  <Application>Microsoft Office PowerPoint</Application>
  <PresentationFormat>Widescreen</PresentationFormat>
  <Paragraphs>291</Paragraphs>
  <Slides>50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Calibri Light</vt:lpstr>
      <vt:lpstr>Cambria</vt:lpstr>
      <vt:lpstr>ＭＳ 明朝</vt:lpstr>
      <vt:lpstr>Times New Roman</vt:lpstr>
      <vt:lpstr>Wingdings</vt:lpstr>
      <vt:lpstr>Office Theme</vt:lpstr>
      <vt:lpstr>Biodegradation and Bioremediation</vt:lpstr>
      <vt:lpstr>Bioremediation/Biodegradation</vt:lpstr>
      <vt:lpstr>PowerPoint Presentation</vt:lpstr>
      <vt:lpstr>Aromatics and alkanes/alkenes</vt:lpstr>
      <vt:lpstr>Chloroorganics’ biodegradation </vt:lpstr>
      <vt:lpstr>PowerPoint Presentation</vt:lpstr>
      <vt:lpstr>Other classes of contaminants</vt:lpstr>
      <vt:lpstr>Acclimation: why is there usually a lag before contaminant biodegradation?</vt:lpstr>
      <vt:lpstr>New strategy to support removal of emerging contaminants in wastewater</vt:lpstr>
      <vt:lpstr>Aquifer remediation</vt:lpstr>
      <vt:lpstr>PowerPoint Presentation</vt:lpstr>
      <vt:lpstr>Site Remediation steps</vt:lpstr>
      <vt:lpstr>Groundwater bioremediation</vt:lpstr>
      <vt:lpstr>PowerPoint Presentation</vt:lpstr>
      <vt:lpstr>Examples for Encouraging aerobic biodegradation</vt:lpstr>
      <vt:lpstr>Passive treatment of leading edge of plume:</vt:lpstr>
      <vt:lpstr>Monitoring of bioremediation</vt:lpstr>
      <vt:lpstr>Evidence for in situ bioremediation: The 3 Criteria  (from the US National Research Council)</vt:lpstr>
      <vt:lpstr>Biomarkers of chlorinated solvent bioremediation:  monitoring activities of tiny creatures, deep  underground</vt:lpstr>
      <vt:lpstr>Example case study: passive bioremediation of TCE plume in groundwater</vt:lpstr>
      <vt:lpstr>The Good: Chlorinated solvent bioremediation using mulch biobarriers</vt:lpstr>
      <vt:lpstr>PCE and TCE contamination of GW</vt:lpstr>
      <vt:lpstr>Dehalococcoides mccartyi (DMC) strain 195: First isolate to dechlorinate PCE to ethene (Cornell: Profs Gossett &amp; Zinder)</vt:lpstr>
      <vt:lpstr>Bioaugmentation Culture: Add to your plume to speed up Bioremediation rates </vt:lpstr>
      <vt:lpstr>Cornell has its own Hazardous waste site (by airport).</vt:lpstr>
      <vt:lpstr>Treatability studies in microcosms</vt:lpstr>
      <vt:lpstr>Vegetable Oil</vt:lpstr>
      <vt:lpstr>Molasses</vt:lpstr>
      <vt:lpstr>Mulch</vt:lpstr>
      <vt:lpstr>No Donor</vt:lpstr>
      <vt:lpstr>Liquid Electron Donors (e.g. whey, molasses) can be injected into plume   Solid substrate EDs (like Mulch or compost) can be used in biobarriers </vt:lpstr>
      <vt:lpstr>PowerPoint Presentation</vt:lpstr>
      <vt:lpstr>Presence of dissolved oxygen could impact performance </vt:lpstr>
      <vt:lpstr>Q: Can a mulch biobarrier treat 1 mg/L TCE in aerobic groundwater?</vt:lpstr>
      <vt:lpstr>PowerPoint Presentation</vt:lpstr>
      <vt:lpstr>Q: Can a mulch biobarrier treat 1 mg/L TCE in aerobic groundwater?</vt:lpstr>
      <vt:lpstr>Q: Can a mulch biobarrier treat 1 mg/L TCE in aerobic groundwater?</vt:lpstr>
      <vt:lpstr>Q: Can a mulch biobarrier treat 1 mg/L TCE in aerobic groundwater?</vt:lpstr>
      <vt:lpstr>PowerPoint Presentation</vt:lpstr>
      <vt:lpstr>Q: Can a mulch biobarrier treat 1 mg/L TCE in aerobic groundwater?</vt:lpstr>
      <vt:lpstr>We would expect a redox cascade to form in column</vt:lpstr>
      <vt:lpstr>PowerPoint Presentation</vt:lpstr>
      <vt:lpstr>O2-only columns fully removing TCE, but not the Nitrate &amp; Sulfate receiving columns</vt:lpstr>
      <vt:lpstr>PowerPoint Presentation</vt:lpstr>
      <vt:lpstr>PowerPoint Presentation</vt:lpstr>
      <vt:lpstr>Summary of findings</vt:lpstr>
      <vt:lpstr>DNA methods show that most of the Dehalococcoides are attached to the mulch biofilm (not in suspension, aka “planktonic”)</vt:lpstr>
      <vt:lpstr>Evidence for in situ bioremediation: The 3 Criteria  (from the US National Research Council)</vt:lpstr>
      <vt:lpstr>Biomarkers of chlorinated solvent bioremediation:  monitoring activities of tiny creatures, deep  underground</vt:lpstr>
      <vt:lpstr>Biodegradation and Bioremediation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Bioremediation/Biodegradation</dc:title>
  <dc:creator>rer26</dc:creator>
  <cp:lastModifiedBy>rer26</cp:lastModifiedBy>
  <cp:revision>37</cp:revision>
  <cp:lastPrinted>2018-02-21T19:21:07Z</cp:lastPrinted>
  <dcterms:created xsi:type="dcterms:W3CDTF">2018-02-08T12:41:56Z</dcterms:created>
  <dcterms:modified xsi:type="dcterms:W3CDTF">2018-02-27T14:42:26Z</dcterms:modified>
</cp:coreProperties>
</file>